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89" r:id="rId4"/>
    <p:sldId id="291" r:id="rId5"/>
    <p:sldId id="280" r:id="rId6"/>
    <p:sldId id="281" r:id="rId7"/>
    <p:sldId id="282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7" r:id="rId23"/>
    <p:sldId id="308" r:id="rId24"/>
    <p:sldId id="309" r:id="rId25"/>
    <p:sldId id="310" r:id="rId26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ustomXml" Target="../customXml/item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6F2F9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1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6F2F9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6F2F9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6F2F9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9025" y="143724"/>
            <a:ext cx="3312496" cy="426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74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8848" y="4614260"/>
            <a:ext cx="7763583" cy="3354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8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73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025" y="143724"/>
            <a:ext cx="6418433" cy="426912"/>
          </a:xfrm>
        </p:spPr>
        <p:txBody>
          <a:bodyPr lIns="0" tIns="0" rIns="0" bIns="0"/>
          <a:lstStyle>
            <a:lvl1pPr>
              <a:defRPr sz="2774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6940" y="1826742"/>
            <a:ext cx="7665342" cy="335476"/>
          </a:xfrm>
        </p:spPr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591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025" y="143724"/>
            <a:ext cx="6418433" cy="426912"/>
          </a:xfrm>
        </p:spPr>
        <p:txBody>
          <a:bodyPr lIns="0" tIns="0" rIns="0" bIns="0"/>
          <a:lstStyle>
            <a:lvl1pPr>
              <a:defRPr sz="2774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1" y="1577340"/>
            <a:ext cx="397763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3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647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025" y="143724"/>
            <a:ext cx="6418433" cy="426912"/>
          </a:xfrm>
        </p:spPr>
        <p:txBody>
          <a:bodyPr lIns="0" tIns="0" rIns="0" bIns="0"/>
          <a:lstStyle>
            <a:lvl1pPr>
              <a:defRPr sz="2774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65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0442" y="627843"/>
            <a:ext cx="2214879" cy="314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6F2F9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139470"/>
            <a:ext cx="9068352" cy="637892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87437" y="6680596"/>
            <a:ext cx="85646" cy="60401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929517" y="6672745"/>
            <a:ext cx="50380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282185" y="6672745"/>
            <a:ext cx="50380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592293" y="6660160"/>
            <a:ext cx="127210" cy="100668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466999" y="6672743"/>
            <a:ext cx="403041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180812" y="66853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004480" y="6672745"/>
            <a:ext cx="403041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155622" y="6660160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693077" y="6660160"/>
            <a:ext cx="100760" cy="50334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541937" y="6672745"/>
            <a:ext cx="403041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693077" y="6735663"/>
            <a:ext cx="100760" cy="25167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230558" y="6660160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828495" y="67205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8774815" y="6668059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8586669" y="6660160"/>
            <a:ext cx="463496" cy="100668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025" y="143724"/>
            <a:ext cx="641843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6940" y="1826742"/>
            <a:ext cx="7665342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42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06033">
        <a:defRPr>
          <a:latin typeface="+mn-lt"/>
          <a:ea typeface="+mn-ea"/>
          <a:cs typeface="+mn-cs"/>
        </a:defRPr>
      </a:lvl2pPr>
      <a:lvl3pPr marL="1812066">
        <a:defRPr>
          <a:latin typeface="+mn-lt"/>
          <a:ea typeface="+mn-ea"/>
          <a:cs typeface="+mn-cs"/>
        </a:defRPr>
      </a:lvl3pPr>
      <a:lvl4pPr marL="2718100">
        <a:defRPr>
          <a:latin typeface="+mn-lt"/>
          <a:ea typeface="+mn-ea"/>
          <a:cs typeface="+mn-cs"/>
        </a:defRPr>
      </a:lvl4pPr>
      <a:lvl5pPr marL="3624133">
        <a:defRPr>
          <a:latin typeface="+mn-lt"/>
          <a:ea typeface="+mn-ea"/>
          <a:cs typeface="+mn-cs"/>
        </a:defRPr>
      </a:lvl5pPr>
      <a:lvl6pPr marL="4530166">
        <a:defRPr>
          <a:latin typeface="+mn-lt"/>
          <a:ea typeface="+mn-ea"/>
          <a:cs typeface="+mn-cs"/>
        </a:defRPr>
      </a:lvl6pPr>
      <a:lvl7pPr marL="5436199">
        <a:defRPr>
          <a:latin typeface="+mn-lt"/>
          <a:ea typeface="+mn-ea"/>
          <a:cs typeface="+mn-cs"/>
        </a:defRPr>
      </a:lvl7pPr>
      <a:lvl8pPr marL="6342233">
        <a:defRPr>
          <a:latin typeface="+mn-lt"/>
          <a:ea typeface="+mn-ea"/>
          <a:cs typeface="+mn-cs"/>
        </a:defRPr>
      </a:lvl8pPr>
      <a:lvl9pPr marL="72482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06033">
        <a:defRPr>
          <a:latin typeface="+mn-lt"/>
          <a:ea typeface="+mn-ea"/>
          <a:cs typeface="+mn-cs"/>
        </a:defRPr>
      </a:lvl2pPr>
      <a:lvl3pPr marL="1812066">
        <a:defRPr>
          <a:latin typeface="+mn-lt"/>
          <a:ea typeface="+mn-ea"/>
          <a:cs typeface="+mn-cs"/>
        </a:defRPr>
      </a:lvl3pPr>
      <a:lvl4pPr marL="2718100">
        <a:defRPr>
          <a:latin typeface="+mn-lt"/>
          <a:ea typeface="+mn-ea"/>
          <a:cs typeface="+mn-cs"/>
        </a:defRPr>
      </a:lvl4pPr>
      <a:lvl5pPr marL="3624133">
        <a:defRPr>
          <a:latin typeface="+mn-lt"/>
          <a:ea typeface="+mn-ea"/>
          <a:cs typeface="+mn-cs"/>
        </a:defRPr>
      </a:lvl5pPr>
      <a:lvl6pPr marL="4530166">
        <a:defRPr>
          <a:latin typeface="+mn-lt"/>
          <a:ea typeface="+mn-ea"/>
          <a:cs typeface="+mn-cs"/>
        </a:defRPr>
      </a:lvl6pPr>
      <a:lvl7pPr marL="5436199">
        <a:defRPr>
          <a:latin typeface="+mn-lt"/>
          <a:ea typeface="+mn-ea"/>
          <a:cs typeface="+mn-cs"/>
        </a:defRPr>
      </a:lvl7pPr>
      <a:lvl8pPr marL="6342233">
        <a:defRPr>
          <a:latin typeface="+mn-lt"/>
          <a:ea typeface="+mn-ea"/>
          <a:cs typeface="+mn-cs"/>
        </a:defRPr>
      </a:lvl8pPr>
      <a:lvl9pPr marL="724826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2"/>
            <a:ext cx="9143999" cy="68488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B180-5ACA-D05E-9598-B4742497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solve nonlinear SVM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9BFF18D3-44EA-52A6-D19C-14A3A6F20D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000" y="1735138"/>
            <a:ext cx="8229600" cy="3700500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455"/>
              </a:spcBef>
              <a:buAutoNum type="arabicPeriod"/>
              <a:tabLst>
                <a:tab pos="358140" algn="l"/>
              </a:tabLst>
            </a:pPr>
            <a:r>
              <a:rPr sz="2400" dirty="0">
                <a:latin typeface="Arial MT"/>
                <a:cs typeface="Arial MT"/>
              </a:rPr>
              <a:t>Select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kernel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function.</a:t>
            </a:r>
            <a:endParaRPr sz="2400">
              <a:latin typeface="Arial MT"/>
              <a:cs typeface="Arial MT"/>
            </a:endParaRPr>
          </a:p>
          <a:p>
            <a:pPr marL="356235" marR="993140" indent="-343535">
              <a:lnSpc>
                <a:spcPts val="2910"/>
              </a:lnSpc>
              <a:spcBef>
                <a:spcPts val="1505"/>
              </a:spcBef>
              <a:buAutoNum type="arabicPeriod"/>
              <a:tabLst>
                <a:tab pos="361950" algn="l"/>
              </a:tabLst>
            </a:pPr>
            <a:r>
              <a:rPr sz="2450" spc="-40" dirty="0">
                <a:latin typeface="Arial MT"/>
                <a:cs typeface="Arial MT"/>
              </a:rPr>
              <a:t>Compute</a:t>
            </a:r>
            <a:r>
              <a:rPr sz="2450" spc="-35" dirty="0">
                <a:latin typeface="Arial MT"/>
                <a:cs typeface="Arial MT"/>
              </a:rPr>
              <a:t> </a:t>
            </a:r>
            <a:r>
              <a:rPr sz="2450" spc="-30" dirty="0">
                <a:latin typeface="Arial MT"/>
                <a:cs typeface="Arial MT"/>
              </a:rPr>
              <a:t>pairwise</a:t>
            </a:r>
            <a:r>
              <a:rPr sz="2450" spc="-60" dirty="0">
                <a:latin typeface="Arial MT"/>
                <a:cs typeface="Arial MT"/>
              </a:rPr>
              <a:t> </a:t>
            </a:r>
            <a:r>
              <a:rPr sz="2450" spc="-10" dirty="0">
                <a:latin typeface="Arial MT"/>
                <a:cs typeface="Arial MT"/>
              </a:rPr>
              <a:t>kernel</a:t>
            </a:r>
            <a:r>
              <a:rPr sz="2450" spc="-100" dirty="0">
                <a:latin typeface="Arial MT"/>
                <a:cs typeface="Arial MT"/>
              </a:rPr>
              <a:t> </a:t>
            </a:r>
            <a:r>
              <a:rPr sz="2450" spc="-30" dirty="0">
                <a:latin typeface="Arial MT"/>
                <a:cs typeface="Arial MT"/>
              </a:rPr>
              <a:t>values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-35" dirty="0">
                <a:latin typeface="Arial MT"/>
                <a:cs typeface="Arial MT"/>
              </a:rPr>
              <a:t>between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-10" dirty="0">
                <a:latin typeface="Arial MT"/>
                <a:cs typeface="Arial MT"/>
              </a:rPr>
              <a:t>labeled 	examples.</a:t>
            </a:r>
            <a:endParaRPr sz="2450">
              <a:latin typeface="Arial MT"/>
              <a:cs typeface="Arial MT"/>
            </a:endParaRPr>
          </a:p>
          <a:p>
            <a:pPr marL="353695" marR="5080" indent="-338455">
              <a:lnSpc>
                <a:spcPts val="2860"/>
              </a:lnSpc>
              <a:spcBef>
                <a:spcPts val="1440"/>
              </a:spcBef>
              <a:buAutoNum type="arabicPeriod"/>
              <a:tabLst>
                <a:tab pos="360680" algn="l"/>
              </a:tabLst>
            </a:pPr>
            <a:r>
              <a:rPr sz="2400" dirty="0">
                <a:latin typeface="Arial MT"/>
                <a:cs typeface="Arial MT"/>
              </a:rPr>
              <a:t>Use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“kernel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matrix”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solve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SVM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suppoi1</a:t>
            </a:r>
            <a:r>
              <a:rPr sz="2400" spc="-21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vectors 	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alpha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weights.</a:t>
            </a:r>
            <a:endParaRPr sz="2400">
              <a:latin typeface="Arial MT"/>
              <a:cs typeface="Arial MT"/>
            </a:endParaRPr>
          </a:p>
          <a:p>
            <a:pPr marL="358140" marR="596265" indent="-346075">
              <a:lnSpc>
                <a:spcPts val="2860"/>
              </a:lnSpc>
              <a:spcBef>
                <a:spcPts val="1500"/>
              </a:spcBef>
              <a:buAutoNum type="arabicPeriod"/>
              <a:tabLst>
                <a:tab pos="359410" algn="l"/>
              </a:tabLst>
            </a:pPr>
            <a:r>
              <a:rPr sz="2400" spc="-140" dirty="0">
                <a:latin typeface="Arial MT"/>
                <a:cs typeface="Arial MT"/>
              </a:rPr>
              <a:t>To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classify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example: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compute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kernel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values 	between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suppoi1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vectors, apply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alpha 	</a:t>
            </a:r>
            <a:r>
              <a:rPr sz="2400" dirty="0">
                <a:latin typeface="Arial MT"/>
                <a:cs typeface="Arial MT"/>
              </a:rPr>
              <a:t>weights,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check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sign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output.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4848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258B-15AD-B907-3E8C-317EEA1B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 linear SVM – XOR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49F20-8A1F-9C25-E1ED-CD5AC5FB1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65342" cy="33547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E5A9D-90FD-FD8F-F3C4-ABEBB5E6C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7665342" cy="44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3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AF06-C8B5-BD54-7CA4-D60A3ED0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Choose the kernel for XOR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8C39-7434-0477-A167-53DBE0BE2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E6444-27FC-4904-671E-9AC86CA7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5" y="1676399"/>
            <a:ext cx="8421575" cy="43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2418-F79B-434F-C26A-C16734A1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25" y="143724"/>
            <a:ext cx="6418433" cy="853823"/>
          </a:xfrm>
        </p:spPr>
        <p:txBody>
          <a:bodyPr/>
          <a:lstStyle/>
          <a:p>
            <a:r>
              <a:rPr lang="en-IN" dirty="0"/>
              <a:t>Expressing the kernel as inner product of two phi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E936-40DF-5FFC-677C-9CB094F6E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828800"/>
            <a:ext cx="7665342" cy="33547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300A1-B7A1-2374-10CE-89A1D89D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8686800" cy="408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3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0FE6-60CB-DAEC-0580-01C52AAF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Computing the Kernel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A4EEE-535A-3449-60AF-E1AB92C4F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6D3B-32FC-BE8F-5A8D-E3D95E43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82" y="1600200"/>
            <a:ext cx="8077200" cy="45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3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671C-C778-33E2-6F13-33C3928A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25" y="143724"/>
            <a:ext cx="6418433" cy="853823"/>
          </a:xfrm>
        </p:spPr>
        <p:txBody>
          <a:bodyPr/>
          <a:lstStyle/>
          <a:p>
            <a:r>
              <a:rPr lang="en-IN" dirty="0"/>
              <a:t>The Objective function in the dual </a:t>
            </a:r>
            <a:r>
              <a:rPr lang="en-IN" dirty="0" err="1"/>
              <a:t>probelm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230E2-2D89-CA60-4027-0F3663A45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6B56C-2D8B-B933-F37A-2B2C1DB1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9" y="1752600"/>
            <a:ext cx="8471161" cy="42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2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2B7D-4CA4-8A3A-E633-33545E07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Solving for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B0709-F193-4778-E600-483F72269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665342" cy="33547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662B1-3CE4-E2CF-5D7B-861C8D8B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5" y="1600200"/>
            <a:ext cx="8188441" cy="4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3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C9B9-C59B-E800-8C30-9229C314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Computing </a:t>
            </a:r>
            <a:r>
              <a:rPr lang="en-IN" b="1" dirty="0"/>
              <a:t>w</a:t>
            </a:r>
            <a:r>
              <a:rPr lang="en-IN" b="1" baseline="-25000" dirty="0"/>
              <a:t>0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32C5A-9ECD-FC14-F2C9-BED13C230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9C758-CB68-3020-CE8A-A67CFDC0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1" y="1600200"/>
            <a:ext cx="7272378" cy="467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9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5F95-BCB4-517E-E489-D5C9B44D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Computing 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CD933-EB81-C2C0-71C4-2B1B06880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34522-7C43-8341-666A-D3698371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0" y="1371600"/>
            <a:ext cx="8118271" cy="48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0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AD1A-1E0D-8D7C-1774-235E0EF7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Boundary for XOR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522B3-D471-016E-4A76-48A93B518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735306"/>
            <a:ext cx="7968882" cy="42691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99F47-AD74-9F35-D942-8382972E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8" y="1600200"/>
            <a:ext cx="819179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777" y="284811"/>
            <a:ext cx="12719097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lang="en-IN" spc="-89" dirty="0"/>
              <a:t>Topics to be covered</a:t>
            </a:r>
            <a:endParaRPr spc="-89" dirty="0"/>
          </a:p>
        </p:txBody>
      </p:sp>
      <p:sp>
        <p:nvSpPr>
          <p:cNvPr id="3" name="object 3"/>
          <p:cNvSpPr txBox="1"/>
          <p:nvPr/>
        </p:nvSpPr>
        <p:spPr>
          <a:xfrm>
            <a:off x="642077" y="1999033"/>
            <a:ext cx="7702352" cy="5226303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624156" marR="0" lvl="0" indent="-351088" defTabSz="1812066" eaLnBrk="1" fontAlgn="auto" latinLnBrk="0" hangingPunct="1">
              <a:lnSpc>
                <a:spcPct val="100000"/>
              </a:lnSpc>
              <a:spcBef>
                <a:spcPts val="664"/>
              </a:spcBef>
              <a:spcAft>
                <a:spcPts val="0"/>
              </a:spcAft>
              <a:buClr>
                <a:srgbClr val="3333B2"/>
              </a:buClr>
              <a:buSzTx/>
              <a:buFont typeface="Lucida Sans Unicode"/>
              <a:buChar char="►"/>
              <a:tabLst>
                <a:tab pos="624156" algn="l"/>
              </a:tabLst>
              <a:defRPr/>
            </a:pPr>
            <a:r>
              <a:rPr kumimoji="0" lang="en-IN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Last class we saw how to deal with hard and soft margin SVM problems</a:t>
            </a:r>
          </a:p>
          <a:p>
            <a:pPr marL="624156" marR="0" lvl="0" indent="-351088" defTabSz="1812066" eaLnBrk="1" fontAlgn="auto" latinLnBrk="0" hangingPunct="1">
              <a:lnSpc>
                <a:spcPct val="100000"/>
              </a:lnSpc>
              <a:spcBef>
                <a:spcPts val="664"/>
              </a:spcBef>
              <a:spcAft>
                <a:spcPts val="0"/>
              </a:spcAft>
              <a:buClr>
                <a:srgbClr val="3333B2"/>
              </a:buClr>
              <a:buSzTx/>
              <a:buFont typeface="Lucida Sans Unicode"/>
              <a:buChar char="►"/>
              <a:tabLst>
                <a:tab pos="624156" algn="l"/>
              </a:tabLst>
              <a:defRPr/>
            </a:pPr>
            <a:r>
              <a:rPr lang="en-IN" sz="2000" spc="-20" dirty="0">
                <a:latin typeface="Tahoma"/>
                <a:cs typeface="Tahoma"/>
              </a:rPr>
              <a:t>In this class we will see how to deal with non linear SVM (Kernel Trick)</a:t>
            </a:r>
          </a:p>
          <a:p>
            <a:pPr marL="624156" marR="0" lvl="0" indent="-351088" defTabSz="1812066" eaLnBrk="1" fontAlgn="auto" latinLnBrk="0" hangingPunct="1">
              <a:lnSpc>
                <a:spcPct val="100000"/>
              </a:lnSpc>
              <a:spcBef>
                <a:spcPts val="664"/>
              </a:spcBef>
              <a:spcAft>
                <a:spcPts val="0"/>
              </a:spcAft>
              <a:buClr>
                <a:srgbClr val="3333B2"/>
              </a:buClr>
              <a:buSzTx/>
              <a:buFont typeface="Lucida Sans Unicode"/>
              <a:buChar char="►"/>
              <a:tabLst>
                <a:tab pos="624156" algn="l"/>
              </a:tabLst>
              <a:defRPr/>
            </a:pPr>
            <a:r>
              <a:rPr lang="en-IN" sz="2000" spc="-20" dirty="0">
                <a:latin typeface="Tahoma"/>
                <a:cs typeface="Tahoma"/>
              </a:rPr>
              <a:t>We will go through one nonlinear example: XOR problem</a:t>
            </a:r>
          </a:p>
          <a:p>
            <a:pPr marL="624156" indent="-351088" defTabSz="1812066">
              <a:spcBef>
                <a:spcPts val="664"/>
              </a:spcBef>
              <a:buClr>
                <a:srgbClr val="3333B2"/>
              </a:buClr>
              <a:buFont typeface="Lucida Sans Unicode"/>
              <a:buChar char="►"/>
              <a:tabLst>
                <a:tab pos="624156" algn="l"/>
              </a:tabLst>
              <a:defRPr/>
            </a:pPr>
            <a:r>
              <a:rPr lang="en-IN" sz="2000" spc="-20" dirty="0">
                <a:latin typeface="Tahoma"/>
                <a:cs typeface="Tahoma"/>
              </a:rPr>
              <a:t>We will see </a:t>
            </a:r>
            <a:r>
              <a:rPr lang="en-IN" sz="2000" dirty="0"/>
              <a:t>Examples for soft margin SVM using the slack variables (Covered in the last lecture)</a:t>
            </a:r>
          </a:p>
          <a:p>
            <a:pPr marL="624156" indent="-351088" defTabSz="1812066">
              <a:spcBef>
                <a:spcPts val="664"/>
              </a:spcBef>
              <a:buClr>
                <a:srgbClr val="3333B2"/>
              </a:buClr>
              <a:buFont typeface="Lucida Sans Unicode"/>
              <a:buChar char="►"/>
              <a:tabLst>
                <a:tab pos="624156" algn="l"/>
              </a:tabLst>
              <a:defRPr/>
            </a:pPr>
            <a:r>
              <a:rPr lang="en-IN" sz="2000" dirty="0"/>
              <a:t>We will see Examples for soft margin SVM </a:t>
            </a:r>
            <a:r>
              <a:rPr lang="en-IN" sz="2000" dirty="0" err="1"/>
              <a:t>iusing</a:t>
            </a:r>
            <a:r>
              <a:rPr lang="en-IN" sz="2000" dirty="0"/>
              <a:t> </a:t>
            </a:r>
            <a:r>
              <a:rPr lang="en-IN" sz="2000" dirty="0" err="1"/>
              <a:t>hings</a:t>
            </a:r>
            <a:r>
              <a:rPr lang="en-IN" sz="2000" dirty="0"/>
              <a:t> loss function (Covered in last lecture)</a:t>
            </a:r>
          </a:p>
          <a:p>
            <a:pPr marL="624156" indent="-351088" defTabSz="1812066">
              <a:spcBef>
                <a:spcPts val="664"/>
              </a:spcBef>
              <a:buClr>
                <a:srgbClr val="3333B2"/>
              </a:buClr>
              <a:buFont typeface="Lucida Sans Unicode"/>
              <a:buChar char="►"/>
              <a:tabLst>
                <a:tab pos="624156" algn="l"/>
              </a:tabLst>
              <a:defRPr/>
            </a:pPr>
            <a:endParaRPr lang="en-IN" sz="2000" dirty="0"/>
          </a:p>
          <a:p>
            <a:pPr marL="624156" marR="0" lvl="0" indent="-351088" defTabSz="1812066" eaLnBrk="1" fontAlgn="auto" latinLnBrk="0" hangingPunct="1">
              <a:lnSpc>
                <a:spcPct val="100000"/>
              </a:lnSpc>
              <a:spcBef>
                <a:spcPts val="664"/>
              </a:spcBef>
              <a:spcAft>
                <a:spcPts val="0"/>
              </a:spcAft>
              <a:buClr>
                <a:srgbClr val="3333B2"/>
              </a:buClr>
              <a:buSzTx/>
              <a:buFont typeface="Lucida Sans Unicode"/>
              <a:buChar char="►"/>
              <a:tabLst>
                <a:tab pos="624156" algn="l"/>
              </a:tabLst>
              <a:defRPr/>
            </a:pPr>
            <a:endParaRPr lang="en-IN" sz="2180" spc="-20" dirty="0">
              <a:latin typeface="Tahoma"/>
              <a:cs typeface="Tahoma"/>
            </a:endParaRPr>
          </a:p>
          <a:p>
            <a:endParaRPr lang="en-IN" sz="2400" dirty="0"/>
          </a:p>
          <a:p>
            <a:r>
              <a:rPr lang="en-IN" sz="2400" dirty="0"/>
              <a:t>6. </a:t>
            </a:r>
            <a:endParaRPr lang="en-IN" sz="2180" spc="-20" dirty="0">
              <a:latin typeface="Tahoma"/>
              <a:cs typeface="Tahoma"/>
            </a:endParaRPr>
          </a:p>
          <a:p>
            <a:pPr marL="273068" marR="0" lvl="0" defTabSz="1812066" eaLnBrk="1" fontAlgn="auto" latinLnBrk="0" hangingPunct="1">
              <a:lnSpc>
                <a:spcPct val="100000"/>
              </a:lnSpc>
              <a:spcBef>
                <a:spcPts val="664"/>
              </a:spcBef>
              <a:spcAft>
                <a:spcPts val="0"/>
              </a:spcAft>
              <a:buClr>
                <a:srgbClr val="3333B2"/>
              </a:buClr>
              <a:buSzTx/>
              <a:tabLst>
                <a:tab pos="624156" algn="l"/>
              </a:tabLst>
              <a:defRPr/>
            </a:pPr>
            <a:endParaRPr kumimoji="0" lang="en-IN" sz="218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8938-22B5-EF78-79C9-EE3125D5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 linear Decision Boundary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236D-5511-4D5E-3558-ECE501CA1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940" y="1752600"/>
            <a:ext cx="4497060" cy="4419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B35D7-151B-526A-C74F-117D6548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17" y="1752600"/>
            <a:ext cx="4685919" cy="453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2D12-BC40-883C-F699-B93A9A48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SVM for OR logic </a:t>
            </a:r>
            <a:r>
              <a:rPr lang="en-IN" dirty="0" err="1"/>
              <a:t>FUnction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93CC8-0AC8-1763-F797-A9065AA41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47801"/>
            <a:ext cx="7772400" cy="1752600"/>
          </a:xfrm>
        </p:spPr>
        <p:txBody>
          <a:bodyPr/>
          <a:lstStyle/>
          <a:p>
            <a:pPr>
              <a:buNone/>
            </a:pPr>
            <a:r>
              <a:rPr lang="en-US" dirty="0"/>
              <a:t>The OR dataset is actually </a:t>
            </a:r>
            <a:r>
              <a:rPr lang="en-US" b="1" dirty="0"/>
              <a:t>linearly separable</a:t>
            </a:r>
            <a:r>
              <a:rPr lang="en-US" dirty="0"/>
              <a:t>. A simple separating hyperplane is: </a:t>
            </a:r>
            <a:r>
              <a:rPr lang="en-US" dirty="0" err="1"/>
              <a:t>wx</a:t>
            </a:r>
            <a:r>
              <a:rPr lang="en-US" dirty="0"/>
              <a:t> + b = 0 where</a:t>
            </a:r>
          </a:p>
          <a:p>
            <a:pPr>
              <a:buNone/>
            </a:pPr>
            <a:r>
              <a:rPr lang="en-US" dirty="0"/>
              <a:t>w=[1,1], b=−0.5. </a:t>
            </a:r>
          </a:p>
          <a:p>
            <a:pPr>
              <a:buNone/>
            </a:pPr>
            <a:r>
              <a:rPr lang="en-US" dirty="0"/>
              <a:t>Question: Find out the equation of the hyper plane that maximizes the margin.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24C85-F535-4A77-091A-C36AF649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6" r="388"/>
          <a:stretch>
            <a:fillRect/>
          </a:stretch>
        </p:blipFill>
        <p:spPr>
          <a:xfrm>
            <a:off x="457200" y="3276600"/>
            <a:ext cx="7467600" cy="28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5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2502-AC5D-D51C-80DE-09C3FC6A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25" y="143724"/>
            <a:ext cx="6418433" cy="853823"/>
          </a:xfrm>
        </p:spPr>
        <p:txBody>
          <a:bodyPr/>
          <a:lstStyle/>
          <a:p>
            <a:r>
              <a:rPr lang="en-IN" dirty="0"/>
              <a:t>Soft Margin SVM for the OR Logical Function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E5E1-83A1-421E-FA1F-7A1A4570E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600200"/>
            <a:ext cx="8121282" cy="56201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425603-9C1C-79F7-7E4C-203B4782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7910"/>
            <a:ext cx="8458200" cy="31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37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AA90-5AE4-2054-A5DB-1AA2B49A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Hinge-Loss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563F9-5874-D417-063A-DB1289F08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B85F4-8D11-BF92-1A99-387E9EE47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8" y="1676400"/>
            <a:ext cx="7983064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50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4251-D7F5-F842-D4B3-FD2FFA2F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4715A-0E29-FB96-6675-7D78D27C6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7A0D3-650D-325E-64DC-0B770372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4" y="1435251"/>
            <a:ext cx="8183788" cy="41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6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216D-9655-D0EA-6210-95D9D1337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Nonlinear SVM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EFAFD-F783-7E81-4BA3-6B2DFFA776D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04800" y="1752600"/>
            <a:ext cx="7763583" cy="33547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1133D-B87F-4D32-390F-07192F38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5" y="1371600"/>
            <a:ext cx="8068383" cy="47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9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777" y="284811"/>
            <a:ext cx="12719097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40" dirty="0"/>
              <a:t>Kernel</a:t>
            </a:r>
            <a:r>
              <a:rPr spc="-89" dirty="0"/>
              <a:t> </a:t>
            </a:r>
            <a:r>
              <a:rPr spc="-5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366" y="1288470"/>
            <a:ext cx="7126026" cy="1322669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425330" marR="60402" indent="-351088" defTabSz="1812066">
              <a:lnSpc>
                <a:spcPct val="102600"/>
              </a:lnSpc>
              <a:spcBef>
                <a:spcPts val="109"/>
              </a:spcBef>
              <a:buClr>
                <a:srgbClr val="3333B2"/>
              </a:buClr>
              <a:buFont typeface="Lucida Sans Unicode"/>
              <a:buChar char="►"/>
              <a:tabLst>
                <a:tab pos="425330" algn="l"/>
              </a:tabLst>
            </a:pPr>
            <a:r>
              <a:rPr sz="2180" spc="109" dirty="0">
                <a:latin typeface="Tahoma"/>
                <a:cs typeface="Tahoma"/>
              </a:rPr>
              <a:t>A</a:t>
            </a:r>
            <a:r>
              <a:rPr sz="2180" spc="-30" dirty="0">
                <a:latin typeface="Tahoma"/>
                <a:cs typeface="Tahoma"/>
              </a:rPr>
              <a:t> </a:t>
            </a:r>
            <a:r>
              <a:rPr sz="2180" spc="-99" dirty="0">
                <a:latin typeface="Tahoma"/>
                <a:cs typeface="Tahoma"/>
              </a:rPr>
              <a:t>kernel</a:t>
            </a:r>
            <a:r>
              <a:rPr sz="2180" spc="-30" dirty="0">
                <a:latin typeface="Tahoma"/>
                <a:cs typeface="Tahoma"/>
              </a:rPr>
              <a:t> </a:t>
            </a:r>
            <a:r>
              <a:rPr sz="2180" spc="-50" dirty="0">
                <a:latin typeface="Tahoma"/>
                <a:cs typeface="Tahoma"/>
              </a:rPr>
              <a:t>function</a:t>
            </a:r>
            <a:r>
              <a:rPr sz="2180" spc="-30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is</a:t>
            </a:r>
            <a:r>
              <a:rPr sz="2180" spc="-40" dirty="0">
                <a:latin typeface="Tahoma"/>
                <a:cs typeface="Tahoma"/>
              </a:rPr>
              <a:t> </a:t>
            </a:r>
            <a:r>
              <a:rPr sz="2180" spc="-129" dirty="0">
                <a:latin typeface="Tahoma"/>
                <a:cs typeface="Tahoma"/>
              </a:rPr>
              <a:t>some</a:t>
            </a:r>
            <a:r>
              <a:rPr sz="2180" spc="-20" dirty="0">
                <a:latin typeface="Tahoma"/>
                <a:cs typeface="Tahoma"/>
              </a:rPr>
              <a:t> </a:t>
            </a:r>
            <a:r>
              <a:rPr sz="2180" spc="-50" dirty="0">
                <a:latin typeface="Tahoma"/>
                <a:cs typeface="Tahoma"/>
              </a:rPr>
              <a:t>function</a:t>
            </a:r>
            <a:r>
              <a:rPr sz="2180" spc="-30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that</a:t>
            </a:r>
            <a:r>
              <a:rPr sz="2180" spc="-40" dirty="0">
                <a:latin typeface="Tahoma"/>
                <a:cs typeface="Tahoma"/>
              </a:rPr>
              <a:t> </a:t>
            </a:r>
            <a:r>
              <a:rPr sz="2180" spc="-99" dirty="0">
                <a:latin typeface="Tahoma"/>
                <a:cs typeface="Tahoma"/>
              </a:rPr>
              <a:t>corresponds</a:t>
            </a:r>
            <a:r>
              <a:rPr sz="2180" spc="-30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to</a:t>
            </a:r>
            <a:r>
              <a:rPr sz="2180" spc="-4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an </a:t>
            </a:r>
            <a:r>
              <a:rPr sz="2180" spc="-59" dirty="0">
                <a:latin typeface="Tahoma"/>
                <a:cs typeface="Tahoma"/>
              </a:rPr>
              <a:t>inner</a:t>
            </a:r>
            <a:r>
              <a:rPr sz="2180" spc="-69" dirty="0">
                <a:latin typeface="Tahoma"/>
                <a:cs typeface="Tahoma"/>
              </a:rPr>
              <a:t> </a:t>
            </a:r>
            <a:r>
              <a:rPr sz="2180" spc="-59" dirty="0">
                <a:latin typeface="Tahoma"/>
                <a:cs typeface="Tahoma"/>
              </a:rPr>
              <a:t>product </a:t>
            </a:r>
            <a:r>
              <a:rPr sz="2180" dirty="0">
                <a:latin typeface="Tahoma"/>
                <a:cs typeface="Tahoma"/>
              </a:rPr>
              <a:t>in</a:t>
            </a:r>
            <a:r>
              <a:rPr sz="2180" spc="-59" dirty="0">
                <a:latin typeface="Tahoma"/>
                <a:cs typeface="Tahoma"/>
              </a:rPr>
              <a:t> </a:t>
            </a:r>
            <a:r>
              <a:rPr sz="2180" spc="-119" dirty="0">
                <a:latin typeface="Tahoma"/>
                <a:cs typeface="Tahoma"/>
              </a:rPr>
              <a:t>some</a:t>
            </a:r>
            <a:r>
              <a:rPr sz="2180" spc="-50" dirty="0">
                <a:latin typeface="Tahoma"/>
                <a:cs typeface="Tahoma"/>
              </a:rPr>
              <a:t> </a:t>
            </a:r>
            <a:r>
              <a:rPr sz="2180" spc="-119" dirty="0">
                <a:latin typeface="Tahoma"/>
                <a:cs typeface="Tahoma"/>
              </a:rPr>
              <a:t>expanded</a:t>
            </a:r>
            <a:r>
              <a:rPr sz="2180" spc="-59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feature</a:t>
            </a:r>
            <a:r>
              <a:rPr sz="2180" spc="-50" dirty="0">
                <a:latin typeface="Tahoma"/>
                <a:cs typeface="Tahoma"/>
              </a:rPr>
              <a:t> </a:t>
            </a:r>
            <a:r>
              <a:rPr sz="2180" spc="-20" dirty="0">
                <a:latin typeface="Tahoma"/>
                <a:cs typeface="Tahoma"/>
              </a:rPr>
              <a:t>space.</a:t>
            </a:r>
            <a:endParaRPr sz="2180">
              <a:latin typeface="Tahoma"/>
              <a:cs typeface="Tahoma"/>
            </a:endParaRPr>
          </a:p>
          <a:p>
            <a:pPr marL="2647630" defTabSz="1812066">
              <a:spcBef>
                <a:spcPts val="2239"/>
              </a:spcBef>
            </a:pPr>
            <a:r>
              <a:rPr sz="2180" i="1" dirty="0">
                <a:latin typeface="Arial"/>
                <a:cs typeface="Arial"/>
              </a:rPr>
              <a:t>K</a:t>
            </a:r>
            <a:r>
              <a:rPr sz="2180" i="1" spc="-347" dirty="0">
                <a:latin typeface="Arial"/>
                <a:cs typeface="Arial"/>
              </a:rPr>
              <a:t> </a:t>
            </a:r>
            <a:r>
              <a:rPr sz="2180" spc="-20" dirty="0">
                <a:latin typeface="Tahoma"/>
                <a:cs typeface="Tahoma"/>
              </a:rPr>
              <a:t>(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i</a:t>
            </a:r>
            <a:r>
              <a:rPr sz="2378" i="1" spc="-238" baseline="-10416" dirty="0">
                <a:latin typeface="Arial"/>
                <a:cs typeface="Arial"/>
              </a:rPr>
              <a:t> </a:t>
            </a:r>
            <a:r>
              <a:rPr sz="2180" i="1" dirty="0">
                <a:latin typeface="Arial"/>
                <a:cs typeface="Arial"/>
              </a:rPr>
              <a:t>,</a:t>
            </a:r>
            <a:r>
              <a:rPr sz="2180" i="1" spc="-198" dirty="0">
                <a:latin typeface="Arial"/>
                <a:cs typeface="Arial"/>
              </a:rPr>
              <a:t> 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j</a:t>
            </a:r>
            <a:r>
              <a:rPr sz="2378" i="1" spc="-252" baseline="-10416" dirty="0">
                <a:latin typeface="Arial"/>
                <a:cs typeface="Arial"/>
              </a:rPr>
              <a:t> </a:t>
            </a:r>
            <a:r>
              <a:rPr sz="2180" dirty="0">
                <a:latin typeface="Tahoma"/>
                <a:cs typeface="Tahoma"/>
              </a:rPr>
              <a:t>)</a:t>
            </a:r>
            <a:r>
              <a:rPr sz="2180" spc="-10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=</a:t>
            </a:r>
            <a:r>
              <a:rPr sz="2180" spc="-20" dirty="0">
                <a:latin typeface="Tahoma"/>
                <a:cs typeface="Tahoma"/>
              </a:rPr>
              <a:t> </a:t>
            </a:r>
            <a:r>
              <a:rPr sz="2180" i="1" dirty="0">
                <a:latin typeface="Arial"/>
                <a:cs typeface="Arial"/>
              </a:rPr>
              <a:t>ϕ</a:t>
            </a:r>
            <a:r>
              <a:rPr sz="2180" dirty="0">
                <a:latin typeface="Tahoma"/>
                <a:cs typeface="Tahoma"/>
              </a:rPr>
              <a:t>(</a:t>
            </a:r>
            <a:r>
              <a:rPr sz="2180" i="1" dirty="0">
                <a:latin typeface="Arial"/>
                <a:cs typeface="Arial"/>
              </a:rPr>
              <a:t>x</a:t>
            </a:r>
            <a:r>
              <a:rPr sz="2378" i="1" baseline="-10416" dirty="0">
                <a:latin typeface="Arial"/>
                <a:cs typeface="Arial"/>
              </a:rPr>
              <a:t>i</a:t>
            </a:r>
            <a:r>
              <a:rPr sz="2378" i="1" spc="-238" baseline="-10416" dirty="0">
                <a:latin typeface="Arial"/>
                <a:cs typeface="Arial"/>
              </a:rPr>
              <a:t> </a:t>
            </a:r>
            <a:r>
              <a:rPr sz="2180" dirty="0">
                <a:latin typeface="Tahoma"/>
                <a:cs typeface="Tahoma"/>
              </a:rPr>
              <a:t>)</a:t>
            </a:r>
            <a:r>
              <a:rPr sz="2378" i="1" baseline="31250" dirty="0">
                <a:latin typeface="Arial"/>
                <a:cs typeface="Arial"/>
              </a:rPr>
              <a:t>T</a:t>
            </a:r>
            <a:r>
              <a:rPr sz="2378" i="1" spc="-149" baseline="31250" dirty="0">
                <a:latin typeface="Arial"/>
                <a:cs typeface="Arial"/>
              </a:rPr>
              <a:t> </a:t>
            </a:r>
            <a:r>
              <a:rPr sz="2180" i="1" dirty="0">
                <a:latin typeface="Arial"/>
                <a:cs typeface="Arial"/>
              </a:rPr>
              <a:t>ϕ</a:t>
            </a:r>
            <a:r>
              <a:rPr sz="2180" dirty="0">
                <a:latin typeface="Tahoma"/>
                <a:cs typeface="Tahoma"/>
              </a:rPr>
              <a:t>(</a:t>
            </a:r>
            <a:r>
              <a:rPr sz="2180" i="1" dirty="0">
                <a:latin typeface="Arial"/>
                <a:cs typeface="Arial"/>
              </a:rPr>
              <a:t>x</a:t>
            </a:r>
            <a:r>
              <a:rPr sz="2378" i="1" baseline="-10416" dirty="0">
                <a:latin typeface="Arial"/>
                <a:cs typeface="Arial"/>
              </a:rPr>
              <a:t>j</a:t>
            </a:r>
            <a:r>
              <a:rPr sz="2378" i="1" spc="-252" baseline="-10416" dirty="0">
                <a:latin typeface="Arial"/>
                <a:cs typeface="Arial"/>
              </a:rPr>
              <a:t> </a:t>
            </a:r>
            <a:r>
              <a:rPr sz="2180" spc="-99" dirty="0">
                <a:latin typeface="Tahoma"/>
                <a:cs typeface="Tahoma"/>
              </a:rPr>
              <a:t>)</a:t>
            </a:r>
            <a:endParaRPr sz="218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367" y="2863043"/>
            <a:ext cx="7245569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426591" indent="-351088" defTabSz="1812066">
              <a:spcBef>
                <a:spcPts val="178"/>
              </a:spcBef>
              <a:buClr>
                <a:srgbClr val="3333B2"/>
              </a:buClr>
              <a:buFont typeface="Lucida Sans Unicode"/>
              <a:buChar char="►"/>
              <a:tabLst>
                <a:tab pos="426591" algn="l"/>
              </a:tabLst>
            </a:pPr>
            <a:r>
              <a:rPr sz="2180" spc="-50" dirty="0">
                <a:latin typeface="Tahoma"/>
                <a:cs typeface="Tahoma"/>
              </a:rPr>
              <a:t>Linear</a:t>
            </a:r>
            <a:r>
              <a:rPr sz="2180" spc="-109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classifier</a:t>
            </a:r>
            <a:r>
              <a:rPr sz="2180" spc="-4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relies</a:t>
            </a:r>
            <a:r>
              <a:rPr sz="2180" spc="-50" dirty="0">
                <a:latin typeface="Tahoma"/>
                <a:cs typeface="Tahoma"/>
              </a:rPr>
              <a:t> </a:t>
            </a:r>
            <a:r>
              <a:rPr sz="2180" spc="-20" dirty="0">
                <a:latin typeface="Tahoma"/>
                <a:cs typeface="Tahoma"/>
              </a:rPr>
              <a:t>on</a:t>
            </a:r>
            <a:r>
              <a:rPr sz="2180" spc="-40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dot</a:t>
            </a:r>
            <a:r>
              <a:rPr sz="2180" spc="-50" dirty="0">
                <a:latin typeface="Tahoma"/>
                <a:cs typeface="Tahoma"/>
              </a:rPr>
              <a:t> </a:t>
            </a:r>
            <a:r>
              <a:rPr sz="2180" spc="-59" dirty="0">
                <a:latin typeface="Tahoma"/>
                <a:cs typeface="Tahoma"/>
              </a:rPr>
              <a:t>product</a:t>
            </a:r>
            <a:r>
              <a:rPr sz="2180" spc="-50" dirty="0">
                <a:latin typeface="Tahoma"/>
                <a:cs typeface="Tahoma"/>
              </a:rPr>
              <a:t> </a:t>
            </a:r>
            <a:r>
              <a:rPr sz="2180" spc="-139" dirty="0">
                <a:latin typeface="Tahoma"/>
                <a:cs typeface="Tahoma"/>
              </a:rPr>
              <a:t>between</a:t>
            </a:r>
            <a:r>
              <a:rPr sz="2180" spc="-3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vectors</a:t>
            </a:r>
            <a:r>
              <a:rPr sz="2180" spc="-40" dirty="0">
                <a:latin typeface="Tahoma"/>
                <a:cs typeface="Tahoma"/>
              </a:rPr>
              <a:t> </a:t>
            </a:r>
            <a:r>
              <a:rPr sz="2180" i="1" spc="-109" dirty="0">
                <a:latin typeface="Arial"/>
                <a:cs typeface="Arial"/>
              </a:rPr>
              <a:t>x</a:t>
            </a:r>
            <a:r>
              <a:rPr sz="2180" i="1" spc="-416" dirty="0">
                <a:latin typeface="Arial"/>
                <a:cs typeface="Arial"/>
              </a:rPr>
              <a:t> </a:t>
            </a:r>
            <a:r>
              <a:rPr sz="2378" i="1" spc="252" baseline="27777" dirty="0">
                <a:latin typeface="Arial"/>
                <a:cs typeface="Arial"/>
              </a:rPr>
              <a:t>T</a:t>
            </a:r>
            <a:r>
              <a:rPr sz="2378" i="1" spc="-206" baseline="27777" dirty="0">
                <a:latin typeface="Arial"/>
                <a:cs typeface="Arial"/>
              </a:rPr>
              <a:t> </a:t>
            </a:r>
            <a:r>
              <a:rPr sz="2180" i="1" spc="-50" dirty="0">
                <a:latin typeface="Arial"/>
                <a:cs typeface="Arial"/>
              </a:rPr>
              <a:t>x</a:t>
            </a:r>
            <a:r>
              <a:rPr sz="2378" i="1" spc="-73" baseline="-10416" dirty="0">
                <a:latin typeface="Arial"/>
                <a:cs typeface="Arial"/>
              </a:rPr>
              <a:t>j</a:t>
            </a:r>
            <a:endParaRPr sz="2378" baseline="-1041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367" y="3004327"/>
            <a:ext cx="7635657" cy="2839900"/>
          </a:xfrm>
          <a:prstGeom prst="rect">
            <a:avLst/>
          </a:prstGeom>
        </p:spPr>
        <p:txBody>
          <a:bodyPr vert="horz" wrap="square" lIns="0" tIns="39009" rIns="0" bIns="0" rtlCol="0">
            <a:spAutoFit/>
          </a:bodyPr>
          <a:lstStyle/>
          <a:p>
            <a:pPr marR="791521" algn="r" defTabSz="1812066">
              <a:spcBef>
                <a:spcPts val="307"/>
              </a:spcBef>
            </a:pPr>
            <a:r>
              <a:rPr sz="1585" i="1" spc="-99" dirty="0">
                <a:latin typeface="Arial"/>
                <a:cs typeface="Arial"/>
              </a:rPr>
              <a:t>i</a:t>
            </a:r>
            <a:endParaRPr sz="1585">
              <a:latin typeface="Arial"/>
              <a:cs typeface="Arial"/>
            </a:endParaRPr>
          </a:p>
          <a:p>
            <a:pPr marL="425330" marR="137163" indent="-351088" algn="just" defTabSz="1812066">
              <a:lnSpc>
                <a:spcPct val="102600"/>
              </a:lnSpc>
              <a:spcBef>
                <a:spcPts val="69"/>
              </a:spcBef>
              <a:buClr>
                <a:srgbClr val="3333B2"/>
              </a:buClr>
              <a:buFont typeface="Lucida Sans Unicode"/>
              <a:buChar char="►"/>
              <a:tabLst>
                <a:tab pos="425330" algn="l"/>
              </a:tabLst>
            </a:pPr>
            <a:r>
              <a:rPr sz="2180" spc="-129" dirty="0">
                <a:latin typeface="Tahoma"/>
                <a:cs typeface="Tahoma"/>
              </a:rPr>
              <a:t>If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129" dirty="0">
                <a:latin typeface="Tahoma"/>
                <a:cs typeface="Tahoma"/>
              </a:rPr>
              <a:t>every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data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point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is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119" dirty="0">
                <a:latin typeface="Tahoma"/>
                <a:cs typeface="Tahoma"/>
              </a:rPr>
              <a:t>mapped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into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high-</a:t>
            </a:r>
            <a:r>
              <a:rPr sz="2180" spc="-89" dirty="0">
                <a:latin typeface="Tahoma"/>
                <a:cs typeface="Tahoma"/>
              </a:rPr>
              <a:t>dimensional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129" dirty="0">
                <a:latin typeface="Tahoma"/>
                <a:cs typeface="Tahoma"/>
              </a:rPr>
              <a:t>space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via</a:t>
            </a:r>
            <a:r>
              <a:rPr sz="2180" spc="-50" dirty="0">
                <a:latin typeface="Tahoma"/>
                <a:cs typeface="Tahoma"/>
              </a:rPr>
              <a:t> </a:t>
            </a:r>
            <a:r>
              <a:rPr sz="2180" spc="-149" dirty="0">
                <a:latin typeface="Tahoma"/>
                <a:cs typeface="Tahoma"/>
              </a:rPr>
              <a:t>some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transformation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i="1" spc="59" dirty="0">
                <a:latin typeface="Arial"/>
                <a:cs typeface="Arial"/>
              </a:rPr>
              <a:t>ϕ</a:t>
            </a:r>
            <a:r>
              <a:rPr sz="2180" i="1" spc="-10" dirty="0">
                <a:latin typeface="Arial"/>
                <a:cs typeface="Arial"/>
              </a:rPr>
              <a:t> </a:t>
            </a:r>
            <a:r>
              <a:rPr sz="2180" spc="-178" dirty="0">
                <a:latin typeface="Tahoma"/>
                <a:cs typeface="Tahoma"/>
              </a:rPr>
              <a:t>:</a:t>
            </a:r>
            <a:r>
              <a:rPr sz="2180" spc="-79" dirty="0">
                <a:latin typeface="Tahoma"/>
                <a:cs typeface="Tahoma"/>
              </a:rPr>
              <a:t> </a:t>
            </a:r>
            <a:r>
              <a:rPr sz="2180" i="1" spc="-99" dirty="0">
                <a:latin typeface="Arial"/>
                <a:cs typeface="Arial"/>
              </a:rPr>
              <a:t>x</a:t>
            </a:r>
            <a:r>
              <a:rPr sz="2180" i="1" spc="188" dirty="0">
                <a:latin typeface="Arial"/>
                <a:cs typeface="Arial"/>
              </a:rPr>
              <a:t> </a:t>
            </a:r>
            <a:r>
              <a:rPr sz="2180" spc="79" dirty="0">
                <a:latin typeface="Lucida Sans Unicode"/>
                <a:cs typeface="Lucida Sans Unicode"/>
              </a:rPr>
              <a:t>→</a:t>
            </a:r>
            <a:r>
              <a:rPr sz="2180" spc="-89" dirty="0">
                <a:latin typeface="Lucida Sans Unicode"/>
                <a:cs typeface="Lucida Sans Unicode"/>
              </a:rPr>
              <a:t> </a:t>
            </a:r>
            <a:r>
              <a:rPr sz="2180" i="1" spc="-20" dirty="0">
                <a:latin typeface="Arial"/>
                <a:cs typeface="Arial"/>
              </a:rPr>
              <a:t>ϕ</a:t>
            </a:r>
            <a:r>
              <a:rPr sz="2180" spc="-20" dirty="0">
                <a:latin typeface="Tahoma"/>
                <a:cs typeface="Tahoma"/>
              </a:rPr>
              <a:t>(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180" i="1" spc="-416" dirty="0">
                <a:latin typeface="Arial"/>
                <a:cs typeface="Arial"/>
              </a:rPr>
              <a:t> </a:t>
            </a:r>
            <a:r>
              <a:rPr sz="2180" spc="-40" dirty="0">
                <a:latin typeface="Tahoma"/>
                <a:cs typeface="Tahoma"/>
              </a:rPr>
              <a:t>),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the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59" dirty="0">
                <a:latin typeface="Tahoma"/>
                <a:cs typeface="Tahoma"/>
              </a:rPr>
              <a:t>dot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product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129" dirty="0">
                <a:latin typeface="Tahoma"/>
                <a:cs typeface="Tahoma"/>
              </a:rPr>
              <a:t>becomes: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i="1" spc="20" dirty="0">
                <a:latin typeface="Arial"/>
                <a:cs typeface="Arial"/>
              </a:rPr>
              <a:t>K</a:t>
            </a:r>
            <a:r>
              <a:rPr sz="2180" i="1" spc="-347" dirty="0">
                <a:latin typeface="Arial"/>
                <a:cs typeface="Arial"/>
              </a:rPr>
              <a:t> </a:t>
            </a:r>
            <a:r>
              <a:rPr sz="2180" spc="-20" dirty="0">
                <a:latin typeface="Tahoma"/>
                <a:cs typeface="Tahoma"/>
              </a:rPr>
              <a:t>(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i</a:t>
            </a:r>
            <a:r>
              <a:rPr sz="2378" i="1" spc="-281" baseline="-10416" dirty="0">
                <a:latin typeface="Arial"/>
                <a:cs typeface="Arial"/>
              </a:rPr>
              <a:t> </a:t>
            </a:r>
            <a:r>
              <a:rPr sz="2180" i="1" dirty="0">
                <a:latin typeface="Arial"/>
                <a:cs typeface="Arial"/>
              </a:rPr>
              <a:t>,</a:t>
            </a:r>
            <a:r>
              <a:rPr sz="2180" i="1" spc="-248" dirty="0">
                <a:latin typeface="Arial"/>
                <a:cs typeface="Arial"/>
              </a:rPr>
              <a:t> </a:t>
            </a: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i="1" spc="-14" baseline="-10416" dirty="0">
                <a:latin typeface="Arial"/>
                <a:cs typeface="Arial"/>
              </a:rPr>
              <a:t>j</a:t>
            </a:r>
            <a:r>
              <a:rPr sz="2378" i="1" spc="-297" baseline="-10416" dirty="0">
                <a:latin typeface="Arial"/>
                <a:cs typeface="Arial"/>
              </a:rPr>
              <a:t> </a:t>
            </a:r>
            <a:r>
              <a:rPr sz="2180" spc="-10" dirty="0">
                <a:latin typeface="Tahoma"/>
                <a:cs typeface="Tahoma"/>
              </a:rPr>
              <a:t>)</a:t>
            </a:r>
            <a:r>
              <a:rPr sz="2180" spc="-79" dirty="0">
                <a:latin typeface="Tahoma"/>
                <a:cs typeface="Tahoma"/>
              </a:rPr>
              <a:t> </a:t>
            </a:r>
            <a:r>
              <a:rPr sz="2180" spc="79" dirty="0">
                <a:latin typeface="Tahoma"/>
                <a:cs typeface="Tahoma"/>
              </a:rPr>
              <a:t>=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i="1" dirty="0">
                <a:latin typeface="Arial"/>
                <a:cs typeface="Arial"/>
              </a:rPr>
              <a:t>ϕ</a:t>
            </a:r>
            <a:r>
              <a:rPr sz="2180" dirty="0">
                <a:latin typeface="Tahoma"/>
                <a:cs typeface="Tahoma"/>
              </a:rPr>
              <a:t>(</a:t>
            </a:r>
            <a:r>
              <a:rPr sz="2180" i="1" dirty="0">
                <a:latin typeface="Arial"/>
                <a:cs typeface="Arial"/>
              </a:rPr>
              <a:t>x</a:t>
            </a:r>
            <a:r>
              <a:rPr sz="2378" i="1" baseline="-10416" dirty="0">
                <a:latin typeface="Arial"/>
                <a:cs typeface="Arial"/>
              </a:rPr>
              <a:t>i</a:t>
            </a:r>
            <a:r>
              <a:rPr sz="2378" i="1" spc="-281" baseline="-10416" dirty="0">
                <a:latin typeface="Arial"/>
                <a:cs typeface="Arial"/>
              </a:rPr>
              <a:t> </a:t>
            </a:r>
            <a:r>
              <a:rPr sz="2180" spc="79" dirty="0">
                <a:latin typeface="Tahoma"/>
                <a:cs typeface="Tahoma"/>
              </a:rPr>
              <a:t>)</a:t>
            </a:r>
            <a:r>
              <a:rPr sz="2378" i="1" spc="119" baseline="27777" dirty="0">
                <a:latin typeface="Arial"/>
                <a:cs typeface="Arial"/>
              </a:rPr>
              <a:t>T</a:t>
            </a:r>
            <a:r>
              <a:rPr sz="2378" i="1" spc="-206" baseline="27777" dirty="0">
                <a:latin typeface="Arial"/>
                <a:cs typeface="Arial"/>
              </a:rPr>
              <a:t> </a:t>
            </a:r>
            <a:r>
              <a:rPr sz="2180" i="1" spc="10" dirty="0">
                <a:latin typeface="Arial"/>
                <a:cs typeface="Arial"/>
              </a:rPr>
              <a:t>ϕ</a:t>
            </a:r>
            <a:r>
              <a:rPr sz="2180" spc="10" dirty="0">
                <a:latin typeface="Tahoma"/>
                <a:cs typeface="Tahoma"/>
              </a:rPr>
              <a:t>(</a:t>
            </a:r>
            <a:r>
              <a:rPr sz="2180" i="1" spc="10" dirty="0">
                <a:latin typeface="Arial"/>
                <a:cs typeface="Arial"/>
              </a:rPr>
              <a:t>x</a:t>
            </a:r>
            <a:r>
              <a:rPr sz="2378" i="1" spc="14" baseline="-10416" dirty="0">
                <a:latin typeface="Arial"/>
                <a:cs typeface="Arial"/>
              </a:rPr>
              <a:t>j</a:t>
            </a:r>
            <a:r>
              <a:rPr sz="2378" i="1" spc="-297" baseline="-10416" dirty="0">
                <a:latin typeface="Arial"/>
                <a:cs typeface="Arial"/>
              </a:rPr>
              <a:t> </a:t>
            </a:r>
            <a:r>
              <a:rPr sz="2180" spc="-10" dirty="0">
                <a:latin typeface="Tahoma"/>
                <a:cs typeface="Tahoma"/>
              </a:rPr>
              <a:t>)</a:t>
            </a:r>
            <a:endParaRPr sz="2180">
              <a:latin typeface="Tahoma"/>
              <a:cs typeface="Tahoma"/>
            </a:endParaRPr>
          </a:p>
          <a:p>
            <a:pPr marL="425330" marR="60402" indent="-351088" algn="just" defTabSz="1812066">
              <a:lnSpc>
                <a:spcPct val="102600"/>
              </a:lnSpc>
              <a:spcBef>
                <a:spcPts val="585"/>
              </a:spcBef>
              <a:buClr>
                <a:srgbClr val="3333B2"/>
              </a:buClr>
              <a:buFont typeface="Lucida Sans Unicode"/>
              <a:buChar char="►"/>
              <a:tabLst>
                <a:tab pos="425330" algn="l"/>
              </a:tabLst>
            </a:pPr>
            <a:r>
              <a:rPr sz="2180" spc="-79" dirty="0">
                <a:latin typeface="Tahoma"/>
                <a:cs typeface="Tahoma"/>
              </a:rPr>
              <a:t>For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149" dirty="0">
                <a:latin typeface="Tahoma"/>
                <a:cs typeface="Tahoma"/>
              </a:rPr>
              <a:t>some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functions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i="1" spc="20" dirty="0">
                <a:latin typeface="Arial"/>
                <a:cs typeface="Arial"/>
              </a:rPr>
              <a:t>K</a:t>
            </a:r>
            <a:r>
              <a:rPr sz="2180" i="1" spc="-347" dirty="0">
                <a:latin typeface="Arial"/>
                <a:cs typeface="Arial"/>
              </a:rPr>
              <a:t> </a:t>
            </a:r>
            <a:r>
              <a:rPr sz="2180" spc="-20" dirty="0">
                <a:latin typeface="Tahoma"/>
                <a:cs typeface="Tahoma"/>
              </a:rPr>
              <a:t>(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i</a:t>
            </a:r>
            <a:r>
              <a:rPr sz="2378" i="1" spc="-281" baseline="-10416" dirty="0">
                <a:latin typeface="Arial"/>
                <a:cs typeface="Arial"/>
              </a:rPr>
              <a:t> </a:t>
            </a:r>
            <a:r>
              <a:rPr sz="2180" i="1" dirty="0">
                <a:latin typeface="Arial"/>
                <a:cs typeface="Arial"/>
              </a:rPr>
              <a:t>,</a:t>
            </a:r>
            <a:r>
              <a:rPr sz="2180" i="1" spc="-248" dirty="0">
                <a:latin typeface="Arial"/>
                <a:cs typeface="Arial"/>
              </a:rPr>
              <a:t> </a:t>
            </a: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i="1" spc="-14" baseline="-10416" dirty="0">
                <a:latin typeface="Arial"/>
                <a:cs typeface="Arial"/>
              </a:rPr>
              <a:t>j</a:t>
            </a:r>
            <a:r>
              <a:rPr sz="2378" i="1" spc="-297" baseline="-10416" dirty="0">
                <a:latin typeface="Arial"/>
                <a:cs typeface="Arial"/>
              </a:rPr>
              <a:t> </a:t>
            </a:r>
            <a:r>
              <a:rPr sz="2180" spc="-10" dirty="0">
                <a:latin typeface="Tahoma"/>
                <a:cs typeface="Tahoma"/>
              </a:rPr>
              <a:t>)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checking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i="1" spc="20" dirty="0">
                <a:latin typeface="Arial"/>
                <a:cs typeface="Arial"/>
              </a:rPr>
              <a:t>K</a:t>
            </a:r>
            <a:r>
              <a:rPr sz="2180" i="1" spc="-347" dirty="0">
                <a:latin typeface="Arial"/>
                <a:cs typeface="Arial"/>
              </a:rPr>
              <a:t> </a:t>
            </a:r>
            <a:r>
              <a:rPr sz="2180" spc="-20" dirty="0">
                <a:latin typeface="Tahoma"/>
                <a:cs typeface="Tahoma"/>
              </a:rPr>
              <a:t>(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i</a:t>
            </a:r>
            <a:r>
              <a:rPr sz="2378" i="1" spc="-281" baseline="-10416" dirty="0">
                <a:latin typeface="Arial"/>
                <a:cs typeface="Arial"/>
              </a:rPr>
              <a:t> </a:t>
            </a:r>
            <a:r>
              <a:rPr sz="2180" i="1" dirty="0">
                <a:latin typeface="Arial"/>
                <a:cs typeface="Arial"/>
              </a:rPr>
              <a:t>,</a:t>
            </a:r>
            <a:r>
              <a:rPr sz="2180" i="1" spc="-248" dirty="0">
                <a:latin typeface="Arial"/>
                <a:cs typeface="Arial"/>
              </a:rPr>
              <a:t> </a:t>
            </a:r>
            <a:r>
              <a:rPr sz="2180" i="1" spc="-10" dirty="0">
                <a:latin typeface="Arial"/>
                <a:cs typeface="Arial"/>
              </a:rPr>
              <a:t>x</a:t>
            </a:r>
            <a:r>
              <a:rPr sz="2378" i="1" spc="-14" baseline="-10416" dirty="0">
                <a:latin typeface="Arial"/>
                <a:cs typeface="Arial"/>
              </a:rPr>
              <a:t>j</a:t>
            </a:r>
            <a:r>
              <a:rPr sz="2378" i="1" spc="-297" baseline="-10416" dirty="0">
                <a:latin typeface="Arial"/>
                <a:cs typeface="Arial"/>
              </a:rPr>
              <a:t> </a:t>
            </a:r>
            <a:r>
              <a:rPr sz="2180" spc="-10" dirty="0">
                <a:latin typeface="Tahoma"/>
                <a:cs typeface="Tahoma"/>
              </a:rPr>
              <a:t>)</a:t>
            </a:r>
            <a:r>
              <a:rPr sz="2180" spc="-79" dirty="0">
                <a:latin typeface="Tahoma"/>
                <a:cs typeface="Tahoma"/>
              </a:rPr>
              <a:t> </a:t>
            </a:r>
            <a:r>
              <a:rPr sz="2180" spc="79" dirty="0">
                <a:latin typeface="Tahoma"/>
                <a:cs typeface="Tahoma"/>
              </a:rPr>
              <a:t>=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i="1" dirty="0">
                <a:latin typeface="Arial"/>
                <a:cs typeface="Arial"/>
              </a:rPr>
              <a:t>ϕ</a:t>
            </a:r>
            <a:r>
              <a:rPr sz="2180" dirty="0">
                <a:latin typeface="Tahoma"/>
                <a:cs typeface="Tahoma"/>
              </a:rPr>
              <a:t>(</a:t>
            </a:r>
            <a:r>
              <a:rPr sz="2180" i="1" dirty="0">
                <a:latin typeface="Arial"/>
                <a:cs typeface="Arial"/>
              </a:rPr>
              <a:t>x</a:t>
            </a:r>
            <a:r>
              <a:rPr sz="2378" i="1" baseline="-10416" dirty="0">
                <a:latin typeface="Arial"/>
                <a:cs typeface="Arial"/>
              </a:rPr>
              <a:t>i</a:t>
            </a:r>
            <a:r>
              <a:rPr sz="2378" i="1" spc="-281" baseline="-10416" dirty="0">
                <a:latin typeface="Arial"/>
                <a:cs typeface="Arial"/>
              </a:rPr>
              <a:t> </a:t>
            </a:r>
            <a:r>
              <a:rPr sz="2180" spc="79" dirty="0">
                <a:latin typeface="Tahoma"/>
                <a:cs typeface="Tahoma"/>
              </a:rPr>
              <a:t>)</a:t>
            </a:r>
            <a:r>
              <a:rPr sz="2378" i="1" spc="119" baseline="27777" dirty="0">
                <a:latin typeface="Arial"/>
                <a:cs typeface="Arial"/>
              </a:rPr>
              <a:t>T</a:t>
            </a:r>
            <a:r>
              <a:rPr sz="2378" i="1" spc="-206" baseline="27777" dirty="0">
                <a:latin typeface="Arial"/>
                <a:cs typeface="Arial"/>
              </a:rPr>
              <a:t> </a:t>
            </a:r>
            <a:r>
              <a:rPr sz="2180" i="1" spc="10" dirty="0">
                <a:latin typeface="Arial"/>
                <a:cs typeface="Arial"/>
              </a:rPr>
              <a:t>ϕ</a:t>
            </a:r>
            <a:r>
              <a:rPr sz="2180" spc="10" dirty="0">
                <a:latin typeface="Tahoma"/>
                <a:cs typeface="Tahoma"/>
              </a:rPr>
              <a:t>(</a:t>
            </a:r>
            <a:r>
              <a:rPr sz="2180" i="1" spc="10" dirty="0">
                <a:latin typeface="Arial"/>
                <a:cs typeface="Arial"/>
              </a:rPr>
              <a:t>x</a:t>
            </a:r>
            <a:r>
              <a:rPr sz="2378" i="1" spc="14" baseline="-10416" dirty="0">
                <a:latin typeface="Arial"/>
                <a:cs typeface="Arial"/>
              </a:rPr>
              <a:t>j</a:t>
            </a:r>
            <a:r>
              <a:rPr sz="2378" i="1" spc="-297" baseline="-10416" dirty="0">
                <a:latin typeface="Arial"/>
                <a:cs typeface="Arial"/>
              </a:rPr>
              <a:t> </a:t>
            </a:r>
            <a:r>
              <a:rPr sz="2180" spc="-10" dirty="0">
                <a:latin typeface="Tahoma"/>
                <a:cs typeface="Tahoma"/>
              </a:rPr>
              <a:t>) </a:t>
            </a:r>
            <a:r>
              <a:rPr sz="2180" spc="-69" dirty="0">
                <a:latin typeface="Tahoma"/>
                <a:cs typeface="Tahoma"/>
              </a:rPr>
              <a:t>is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difficult.</a:t>
            </a:r>
            <a:endParaRPr sz="2180">
              <a:latin typeface="Tahoma"/>
              <a:cs typeface="Tahoma"/>
            </a:endParaRPr>
          </a:p>
          <a:p>
            <a:pPr marL="425330" marR="702176" indent="-351088" algn="just" defTabSz="1812066">
              <a:lnSpc>
                <a:spcPct val="102600"/>
              </a:lnSpc>
              <a:spcBef>
                <a:spcPts val="595"/>
              </a:spcBef>
              <a:buClr>
                <a:srgbClr val="3333B2"/>
              </a:buClr>
              <a:buFont typeface="Lucida Sans Unicode"/>
              <a:buChar char="►"/>
              <a:tabLst>
                <a:tab pos="425330" algn="l"/>
              </a:tabLst>
            </a:pPr>
            <a:r>
              <a:rPr sz="2180" spc="-40" dirty="0">
                <a:latin typeface="Tahoma"/>
                <a:cs typeface="Tahoma"/>
              </a:rPr>
              <a:t>Mercer’s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theorem:</a:t>
            </a:r>
            <a:r>
              <a:rPr sz="2180" spc="129" dirty="0">
                <a:latin typeface="Tahoma"/>
                <a:cs typeface="Tahoma"/>
              </a:rPr>
              <a:t> </a:t>
            </a:r>
            <a:r>
              <a:rPr sz="2180" spc="-50" dirty="0">
                <a:latin typeface="Tahoma"/>
                <a:cs typeface="Tahoma"/>
              </a:rPr>
              <a:t>Every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positive-</a:t>
            </a:r>
            <a:r>
              <a:rPr sz="2180" spc="-69" dirty="0">
                <a:latin typeface="Tahoma"/>
                <a:cs typeface="Tahoma"/>
              </a:rPr>
              <a:t>semidefinite</a:t>
            </a:r>
            <a:r>
              <a:rPr sz="2180" spc="-79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symmetric </a:t>
            </a:r>
            <a:r>
              <a:rPr sz="2180" spc="-50" dirty="0">
                <a:latin typeface="Tahoma"/>
                <a:cs typeface="Tahoma"/>
              </a:rPr>
              <a:t>function</a:t>
            </a:r>
            <a:r>
              <a:rPr sz="2180" spc="-69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is</a:t>
            </a:r>
            <a:r>
              <a:rPr sz="2180" spc="-59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a</a:t>
            </a:r>
            <a:r>
              <a:rPr sz="2180" spc="-59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kernel</a:t>
            </a:r>
            <a:r>
              <a:rPr sz="2180" spc="-59" dirty="0">
                <a:latin typeface="Tahoma"/>
                <a:cs typeface="Tahoma"/>
              </a:rPr>
              <a:t> </a:t>
            </a:r>
            <a:r>
              <a:rPr sz="2180" spc="-20" dirty="0">
                <a:latin typeface="Tahoma"/>
                <a:cs typeface="Tahoma"/>
              </a:rPr>
              <a:t>function.</a:t>
            </a:r>
            <a:endParaRPr sz="218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7" y="143723"/>
            <a:ext cx="4518730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 defTabSz="1812066">
              <a:spcBef>
                <a:spcPts val="268"/>
              </a:spcBef>
            </a:pPr>
            <a:r>
              <a:rPr sz="2774" spc="-40" dirty="0">
                <a:solidFill>
                  <a:srgbClr val="3333B2"/>
                </a:solidFill>
                <a:latin typeface="Tahoma"/>
                <a:cs typeface="Tahoma"/>
              </a:rPr>
              <a:t>Kernel</a:t>
            </a:r>
            <a:r>
              <a:rPr sz="2774" spc="-69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sz="2774" spc="-50" dirty="0">
                <a:solidFill>
                  <a:srgbClr val="3333B2"/>
                </a:solidFill>
                <a:latin typeface="Tahoma"/>
                <a:cs typeface="Tahoma"/>
              </a:rPr>
              <a:t>Functions</a:t>
            </a:r>
            <a:r>
              <a:rPr sz="2774" spc="-69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sz="2774" spc="-40" dirty="0">
                <a:solidFill>
                  <a:srgbClr val="3333B2"/>
                </a:solidFill>
                <a:latin typeface="Tahoma"/>
                <a:cs typeface="Tahoma"/>
              </a:rPr>
              <a:t>Construction</a:t>
            </a:r>
            <a:endParaRPr sz="2774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832" y="1978792"/>
            <a:ext cx="6934385" cy="281194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777" y="284811"/>
            <a:ext cx="12719097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40" dirty="0"/>
              <a:t>Kernel</a:t>
            </a:r>
            <a:r>
              <a:rPr spc="-69" dirty="0"/>
              <a:t> </a:t>
            </a:r>
            <a:r>
              <a:rPr spc="-50" dirty="0"/>
              <a:t>Functions</a:t>
            </a:r>
            <a:r>
              <a:rPr spc="-69" dirty="0"/>
              <a:t> </a:t>
            </a:r>
            <a:r>
              <a:rPr spc="-40" dirty="0"/>
              <a:t>Construction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832" y="1911941"/>
            <a:ext cx="6934385" cy="12323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2410" y="3411255"/>
            <a:ext cx="2370729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69" dirty="0">
                <a:latin typeface="Tahoma"/>
                <a:cs typeface="Tahoma"/>
              </a:rPr>
              <a:t>Examples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of</a:t>
            </a:r>
            <a:r>
              <a:rPr sz="2180" spc="-79" dirty="0">
                <a:latin typeface="Tahoma"/>
                <a:cs typeface="Tahoma"/>
              </a:rPr>
              <a:t> </a:t>
            </a:r>
            <a:r>
              <a:rPr sz="2180" spc="-59" dirty="0">
                <a:latin typeface="Tahoma"/>
                <a:cs typeface="Tahoma"/>
              </a:rPr>
              <a:t>Kernels</a:t>
            </a:r>
            <a:endParaRPr sz="218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1980" y="3983173"/>
            <a:ext cx="101926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i="1" spc="-99" dirty="0">
                <a:latin typeface="Arial"/>
                <a:cs typeface="Arial"/>
              </a:rPr>
              <a:t>i</a:t>
            </a:r>
            <a:endParaRPr sz="158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367" y="3827465"/>
            <a:ext cx="326541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426591" indent="-351088" defTabSz="1812066">
              <a:spcBef>
                <a:spcPts val="178"/>
              </a:spcBef>
              <a:buClr>
                <a:srgbClr val="3333B2"/>
              </a:buClr>
              <a:buFont typeface="Lucida Sans Unicode"/>
              <a:buChar char="►"/>
              <a:tabLst>
                <a:tab pos="426591" algn="l"/>
              </a:tabLst>
            </a:pPr>
            <a:r>
              <a:rPr sz="2180" spc="-50" dirty="0">
                <a:latin typeface="Tahoma"/>
                <a:cs typeface="Tahoma"/>
              </a:rPr>
              <a:t>Linear:</a:t>
            </a:r>
            <a:r>
              <a:rPr sz="2180" spc="208" dirty="0">
                <a:latin typeface="Tahoma"/>
                <a:cs typeface="Tahoma"/>
              </a:rPr>
              <a:t> </a:t>
            </a:r>
            <a:r>
              <a:rPr sz="2180" i="1" dirty="0">
                <a:latin typeface="Arial"/>
                <a:cs typeface="Arial"/>
              </a:rPr>
              <a:t>K</a:t>
            </a:r>
            <a:r>
              <a:rPr sz="2180" i="1" spc="-347" dirty="0">
                <a:latin typeface="Arial"/>
                <a:cs typeface="Arial"/>
              </a:rPr>
              <a:t> </a:t>
            </a:r>
            <a:r>
              <a:rPr sz="2180" spc="-20" dirty="0">
                <a:latin typeface="Tahoma"/>
                <a:cs typeface="Tahoma"/>
              </a:rPr>
              <a:t>(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i</a:t>
            </a:r>
            <a:r>
              <a:rPr sz="2378" i="1" spc="-281" baseline="-10416" dirty="0">
                <a:latin typeface="Arial"/>
                <a:cs typeface="Arial"/>
              </a:rPr>
              <a:t> </a:t>
            </a:r>
            <a:r>
              <a:rPr sz="2180" i="1" dirty="0">
                <a:latin typeface="Arial"/>
                <a:cs typeface="Arial"/>
              </a:rPr>
              <a:t>,</a:t>
            </a:r>
            <a:r>
              <a:rPr sz="2180" i="1" spc="-248" dirty="0">
                <a:latin typeface="Arial"/>
                <a:cs typeface="Arial"/>
              </a:rPr>
              <a:t> 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j</a:t>
            </a:r>
            <a:r>
              <a:rPr sz="2378" i="1" spc="-297" baseline="-10416" dirty="0">
                <a:latin typeface="Arial"/>
                <a:cs typeface="Arial"/>
              </a:rPr>
              <a:t> </a:t>
            </a:r>
            <a:r>
              <a:rPr sz="2180" dirty="0">
                <a:latin typeface="Tahoma"/>
                <a:cs typeface="Tahoma"/>
              </a:rPr>
              <a:t>)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=</a:t>
            </a:r>
            <a:r>
              <a:rPr sz="2180" spc="-109" dirty="0">
                <a:latin typeface="Tahoma"/>
                <a:cs typeface="Tahoma"/>
              </a:rPr>
              <a:t> </a:t>
            </a:r>
            <a:r>
              <a:rPr sz="2180" i="1" spc="-109" dirty="0">
                <a:latin typeface="Arial"/>
                <a:cs typeface="Arial"/>
              </a:rPr>
              <a:t>x</a:t>
            </a:r>
            <a:r>
              <a:rPr sz="2180" i="1" spc="-416" dirty="0">
                <a:latin typeface="Arial"/>
                <a:cs typeface="Arial"/>
              </a:rPr>
              <a:t> </a:t>
            </a:r>
            <a:r>
              <a:rPr sz="2378" i="1" spc="252" baseline="27777" dirty="0">
                <a:latin typeface="Arial"/>
                <a:cs typeface="Arial"/>
              </a:rPr>
              <a:t>T</a:t>
            </a:r>
            <a:r>
              <a:rPr sz="2378" i="1" spc="-206" baseline="27777" dirty="0">
                <a:latin typeface="Arial"/>
                <a:cs typeface="Arial"/>
              </a:rPr>
              <a:t> </a:t>
            </a:r>
            <a:r>
              <a:rPr sz="2180" i="1" spc="-50" dirty="0">
                <a:latin typeface="Arial"/>
                <a:cs typeface="Arial"/>
              </a:rPr>
              <a:t>x</a:t>
            </a:r>
            <a:r>
              <a:rPr sz="2378" i="1" spc="-73" baseline="-10416" dirty="0">
                <a:latin typeface="Arial"/>
                <a:cs typeface="Arial"/>
              </a:rPr>
              <a:t>j</a:t>
            </a:r>
            <a:endParaRPr sz="2378" baseline="-1041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7585" y="4399385"/>
            <a:ext cx="101926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i="1" spc="-99" dirty="0">
                <a:latin typeface="Arial"/>
                <a:cs typeface="Arial"/>
              </a:rPr>
              <a:t>i</a:t>
            </a:r>
            <a:endParaRPr sz="158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367" y="4243678"/>
            <a:ext cx="606901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426591" indent="-351088" defTabSz="1812066">
              <a:spcBef>
                <a:spcPts val="178"/>
              </a:spcBef>
              <a:buClr>
                <a:srgbClr val="3333B2"/>
              </a:buClr>
              <a:buFont typeface="Lucida Sans Unicode"/>
              <a:buChar char="►"/>
              <a:tabLst>
                <a:tab pos="426591" algn="l"/>
              </a:tabLst>
            </a:pPr>
            <a:r>
              <a:rPr sz="2180" spc="-50" dirty="0">
                <a:latin typeface="Tahoma"/>
                <a:cs typeface="Tahoma"/>
              </a:rPr>
              <a:t>Polynomial</a:t>
            </a:r>
            <a:r>
              <a:rPr sz="2180" spc="-40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of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139" dirty="0">
                <a:latin typeface="Tahoma"/>
                <a:cs typeface="Tahoma"/>
              </a:rPr>
              <a:t>power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i="1" dirty="0">
                <a:latin typeface="Arial"/>
                <a:cs typeface="Arial"/>
              </a:rPr>
              <a:t>p</a:t>
            </a:r>
            <a:r>
              <a:rPr sz="2180" i="1" spc="178" dirty="0">
                <a:latin typeface="Arial"/>
                <a:cs typeface="Arial"/>
              </a:rPr>
              <a:t> </a:t>
            </a:r>
            <a:r>
              <a:rPr sz="2180" dirty="0">
                <a:latin typeface="Tahoma"/>
                <a:cs typeface="Tahoma"/>
              </a:rPr>
              <a:t>:</a:t>
            </a:r>
            <a:r>
              <a:rPr sz="2180" spc="258" dirty="0">
                <a:latin typeface="Tahoma"/>
                <a:cs typeface="Tahoma"/>
              </a:rPr>
              <a:t> </a:t>
            </a:r>
            <a:r>
              <a:rPr sz="2180" i="1" dirty="0">
                <a:latin typeface="Arial"/>
                <a:cs typeface="Arial"/>
              </a:rPr>
              <a:t>K</a:t>
            </a:r>
            <a:r>
              <a:rPr sz="2180" i="1" spc="-347" dirty="0">
                <a:latin typeface="Arial"/>
                <a:cs typeface="Arial"/>
              </a:rPr>
              <a:t> </a:t>
            </a:r>
            <a:r>
              <a:rPr sz="2180" spc="-20" dirty="0">
                <a:latin typeface="Tahoma"/>
                <a:cs typeface="Tahoma"/>
              </a:rPr>
              <a:t>(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i</a:t>
            </a:r>
            <a:r>
              <a:rPr sz="2378" i="1" spc="-281" baseline="-10416" dirty="0">
                <a:latin typeface="Arial"/>
                <a:cs typeface="Arial"/>
              </a:rPr>
              <a:t> </a:t>
            </a:r>
            <a:r>
              <a:rPr sz="2180" i="1" dirty="0">
                <a:latin typeface="Arial"/>
                <a:cs typeface="Arial"/>
              </a:rPr>
              <a:t>,</a:t>
            </a:r>
            <a:r>
              <a:rPr sz="2180" i="1" spc="-248" dirty="0">
                <a:latin typeface="Arial"/>
                <a:cs typeface="Arial"/>
              </a:rPr>
              <a:t> 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j</a:t>
            </a:r>
            <a:r>
              <a:rPr sz="2378" i="1" spc="-297" baseline="-10416" dirty="0">
                <a:latin typeface="Arial"/>
                <a:cs typeface="Arial"/>
              </a:rPr>
              <a:t> </a:t>
            </a:r>
            <a:r>
              <a:rPr sz="2180" dirty="0">
                <a:latin typeface="Tahoma"/>
                <a:cs typeface="Tahoma"/>
              </a:rPr>
              <a:t>)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=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(1</a:t>
            </a:r>
            <a:r>
              <a:rPr sz="2180" spc="-208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+</a:t>
            </a:r>
            <a:r>
              <a:rPr sz="2180" spc="-198" dirty="0">
                <a:latin typeface="Tahoma"/>
                <a:cs typeface="Tahoma"/>
              </a:rPr>
              <a:t> </a:t>
            </a:r>
            <a:r>
              <a:rPr sz="2180" i="1" spc="-109" dirty="0">
                <a:latin typeface="Arial"/>
                <a:cs typeface="Arial"/>
              </a:rPr>
              <a:t>x</a:t>
            </a:r>
            <a:r>
              <a:rPr sz="2180" i="1" spc="-416" dirty="0">
                <a:latin typeface="Arial"/>
                <a:cs typeface="Arial"/>
              </a:rPr>
              <a:t> </a:t>
            </a:r>
            <a:r>
              <a:rPr sz="2378" i="1" spc="252" baseline="27777" dirty="0">
                <a:latin typeface="Arial"/>
                <a:cs typeface="Arial"/>
              </a:rPr>
              <a:t>T</a:t>
            </a:r>
            <a:r>
              <a:rPr sz="2378" i="1" spc="-206" baseline="27777" dirty="0">
                <a:latin typeface="Arial"/>
                <a:cs typeface="Arial"/>
              </a:rPr>
              <a:t> 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j</a:t>
            </a:r>
            <a:r>
              <a:rPr sz="2378" i="1" spc="-297" baseline="-10416" dirty="0">
                <a:latin typeface="Arial"/>
                <a:cs typeface="Arial"/>
              </a:rPr>
              <a:t> </a:t>
            </a:r>
            <a:r>
              <a:rPr sz="2180" spc="-50" dirty="0">
                <a:latin typeface="Tahoma"/>
                <a:cs typeface="Tahoma"/>
              </a:rPr>
              <a:t>)</a:t>
            </a:r>
            <a:r>
              <a:rPr sz="2378" i="1" spc="-73" baseline="27777" dirty="0">
                <a:latin typeface="Arial"/>
                <a:cs typeface="Arial"/>
              </a:rPr>
              <a:t>p</a:t>
            </a:r>
            <a:endParaRPr sz="2378" baseline="2777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34730" y="4815597"/>
            <a:ext cx="101926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i="1" spc="-99" dirty="0">
                <a:latin typeface="Arial"/>
                <a:cs typeface="Arial"/>
              </a:rPr>
              <a:t>i</a:t>
            </a:r>
            <a:endParaRPr sz="158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0366" y="4659890"/>
            <a:ext cx="5136579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426591" indent="-351088" defTabSz="1812066">
              <a:spcBef>
                <a:spcPts val="178"/>
              </a:spcBef>
              <a:buClr>
                <a:srgbClr val="3333B2"/>
              </a:buClr>
              <a:buFont typeface="Lucida Sans Unicode"/>
              <a:buChar char="►"/>
              <a:tabLst>
                <a:tab pos="426591" algn="l"/>
              </a:tabLst>
            </a:pPr>
            <a:r>
              <a:rPr sz="2180" spc="-59" dirty="0">
                <a:latin typeface="Tahoma"/>
                <a:cs typeface="Tahoma"/>
              </a:rPr>
              <a:t>Sigmoid:</a:t>
            </a:r>
            <a:r>
              <a:rPr sz="2180" spc="297" dirty="0">
                <a:latin typeface="Tahoma"/>
                <a:cs typeface="Tahoma"/>
              </a:rPr>
              <a:t> </a:t>
            </a:r>
            <a:r>
              <a:rPr sz="2180" i="1" dirty="0">
                <a:latin typeface="Arial"/>
                <a:cs typeface="Arial"/>
              </a:rPr>
              <a:t>K</a:t>
            </a:r>
            <a:r>
              <a:rPr sz="2180" i="1" spc="-337" dirty="0">
                <a:latin typeface="Arial"/>
                <a:cs typeface="Arial"/>
              </a:rPr>
              <a:t> </a:t>
            </a:r>
            <a:r>
              <a:rPr sz="2180" spc="-20" dirty="0">
                <a:latin typeface="Tahoma"/>
                <a:cs typeface="Tahoma"/>
              </a:rPr>
              <a:t>(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i</a:t>
            </a:r>
            <a:r>
              <a:rPr sz="2378" i="1" spc="-268" baseline="-10416" dirty="0">
                <a:latin typeface="Arial"/>
                <a:cs typeface="Arial"/>
              </a:rPr>
              <a:t> </a:t>
            </a:r>
            <a:r>
              <a:rPr sz="2180" i="1" dirty="0">
                <a:latin typeface="Arial"/>
                <a:cs typeface="Arial"/>
              </a:rPr>
              <a:t>,</a:t>
            </a:r>
            <a:r>
              <a:rPr sz="2180" i="1" spc="-238" dirty="0">
                <a:latin typeface="Arial"/>
                <a:cs typeface="Arial"/>
              </a:rPr>
              <a:t> </a:t>
            </a:r>
            <a:r>
              <a:rPr sz="2180" i="1" spc="-20" dirty="0">
                <a:latin typeface="Arial"/>
                <a:cs typeface="Arial"/>
              </a:rPr>
              <a:t>x</a:t>
            </a:r>
            <a:r>
              <a:rPr sz="2378" i="1" spc="-30" baseline="-10416" dirty="0">
                <a:latin typeface="Arial"/>
                <a:cs typeface="Arial"/>
              </a:rPr>
              <a:t>j</a:t>
            </a:r>
            <a:r>
              <a:rPr sz="2378" i="1" spc="-281" baseline="-10416" dirty="0">
                <a:latin typeface="Arial"/>
                <a:cs typeface="Arial"/>
              </a:rPr>
              <a:t> </a:t>
            </a:r>
            <a:r>
              <a:rPr sz="2180" dirty="0">
                <a:latin typeface="Tahoma"/>
                <a:cs typeface="Tahoma"/>
              </a:rPr>
              <a:t>)</a:t>
            </a:r>
            <a:r>
              <a:rPr sz="2180" spc="-59" dirty="0">
                <a:latin typeface="Tahoma"/>
                <a:cs typeface="Tahoma"/>
              </a:rPr>
              <a:t> </a:t>
            </a:r>
            <a:r>
              <a:rPr sz="2180" dirty="0">
                <a:latin typeface="Tahoma"/>
                <a:cs typeface="Tahoma"/>
              </a:rPr>
              <a:t>=</a:t>
            </a:r>
            <a:r>
              <a:rPr sz="2180" spc="-69" dirty="0">
                <a:latin typeface="Tahoma"/>
                <a:cs typeface="Tahoma"/>
              </a:rPr>
              <a:t> </a:t>
            </a:r>
            <a:r>
              <a:rPr sz="2180" i="1" spc="-40" dirty="0">
                <a:latin typeface="Arial"/>
                <a:cs typeface="Arial"/>
              </a:rPr>
              <a:t>tanh</a:t>
            </a:r>
            <a:r>
              <a:rPr sz="2180" spc="-40" dirty="0">
                <a:latin typeface="Tahoma"/>
                <a:cs typeface="Tahoma"/>
              </a:rPr>
              <a:t>(</a:t>
            </a:r>
            <a:r>
              <a:rPr sz="2180" i="1" spc="-40" dirty="0">
                <a:latin typeface="Arial"/>
                <a:cs typeface="Arial"/>
              </a:rPr>
              <a:t>β</a:t>
            </a:r>
            <a:r>
              <a:rPr sz="2378" spc="-59" baseline="-10416" dirty="0">
                <a:latin typeface="Calibri"/>
                <a:cs typeface="Calibri"/>
              </a:rPr>
              <a:t>0</a:t>
            </a:r>
            <a:r>
              <a:rPr sz="2180" i="1" spc="-40" dirty="0">
                <a:latin typeface="Arial"/>
                <a:cs typeface="Arial"/>
              </a:rPr>
              <a:t>x</a:t>
            </a:r>
            <a:r>
              <a:rPr sz="2180" i="1" spc="-404" dirty="0">
                <a:latin typeface="Arial"/>
                <a:cs typeface="Arial"/>
              </a:rPr>
              <a:t> </a:t>
            </a:r>
            <a:r>
              <a:rPr sz="2378" i="1" spc="252" baseline="27777" dirty="0">
                <a:latin typeface="Arial"/>
                <a:cs typeface="Arial"/>
              </a:rPr>
              <a:t>T</a:t>
            </a:r>
            <a:r>
              <a:rPr sz="2378" i="1" spc="-192" baseline="27777" dirty="0">
                <a:latin typeface="Arial"/>
                <a:cs typeface="Arial"/>
              </a:rPr>
              <a:t> </a:t>
            </a:r>
            <a:r>
              <a:rPr sz="2180" i="1" dirty="0">
                <a:latin typeface="Arial"/>
                <a:cs typeface="Arial"/>
              </a:rPr>
              <a:t>x</a:t>
            </a:r>
            <a:r>
              <a:rPr sz="2378" i="1" baseline="-10416" dirty="0">
                <a:latin typeface="Arial"/>
                <a:cs typeface="Arial"/>
              </a:rPr>
              <a:t>j</a:t>
            </a:r>
            <a:r>
              <a:rPr sz="2378" i="1" spc="460" baseline="-10416" dirty="0">
                <a:latin typeface="Arial"/>
                <a:cs typeface="Arial"/>
              </a:rPr>
              <a:t> </a:t>
            </a:r>
            <a:r>
              <a:rPr sz="2180" dirty="0">
                <a:latin typeface="Tahoma"/>
                <a:cs typeface="Tahoma"/>
              </a:rPr>
              <a:t>+</a:t>
            </a:r>
            <a:r>
              <a:rPr sz="2180" spc="-188" dirty="0">
                <a:latin typeface="Tahoma"/>
                <a:cs typeface="Tahoma"/>
              </a:rPr>
              <a:t> </a:t>
            </a:r>
            <a:r>
              <a:rPr sz="2180" i="1" spc="-50" dirty="0">
                <a:latin typeface="Arial"/>
                <a:cs typeface="Arial"/>
              </a:rPr>
              <a:t>β</a:t>
            </a:r>
            <a:r>
              <a:rPr sz="2378" spc="-73" baseline="-10416" dirty="0">
                <a:latin typeface="Calibri"/>
                <a:cs typeface="Calibri"/>
              </a:rPr>
              <a:t>1</a:t>
            </a:r>
            <a:r>
              <a:rPr sz="2180" spc="-50" dirty="0">
                <a:latin typeface="Tahoma"/>
                <a:cs typeface="Tahoma"/>
              </a:rPr>
              <a:t>)</a:t>
            </a:r>
            <a:endParaRPr sz="218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8AA6-7AA5-FE7F-F3C8-63173921A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Kernel Trick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8D6AF-4826-837F-F261-239A5AE2456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81000" y="1600200"/>
            <a:ext cx="8071431" cy="334953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6068C-C241-D566-01B7-B2DD4F1C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84" y="1524000"/>
            <a:ext cx="8179247" cy="33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4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E710-B590-68A8-88CF-9A18A374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SVM Kernels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D71BE-F1CD-58D4-5D2F-DDCEFEEF9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3C600-299B-B7FE-1D98-E1F4A16E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8673759" cy="421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9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0611-CB6C-DD99-C40C-9BACB5F0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Nonlinear SVM – Feature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04937-883A-0BE6-89EB-7B3A7E6E3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940" y="1826742"/>
            <a:ext cx="7665342" cy="670953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F4F3E-5613-F90C-7EBD-9787DF30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6" y="1752600"/>
            <a:ext cx="7996990" cy="42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91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5E3588147654284604D4E812B6D70" ma:contentTypeVersion="32" ma:contentTypeDescription="Create a new document." ma:contentTypeScope="" ma:versionID="62c7be92337541b430aa89ae92170225">
  <xsd:schema xmlns:xsd="http://www.w3.org/2001/XMLSchema" xmlns:xs="http://www.w3.org/2001/XMLSchema" xmlns:p="http://schemas.microsoft.com/office/2006/metadata/properties" xmlns:ns2="0a2451e9-b2b7-43a3-aada-52e3e0c35c47" xmlns:ns3="7007aa70-762f-4b31-aded-bfa7aca65826" targetNamespace="http://schemas.microsoft.com/office/2006/metadata/properties" ma:root="true" ma:fieldsID="6bf9aa7f290f016ad30c1f432a629028" ns2:_="" ns3:_="">
    <xsd:import namespace="0a2451e9-b2b7-43a3-aada-52e3e0c35c47"/>
    <xsd:import namespace="7007aa70-762f-4b31-aded-bfa7aca65826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451e9-b2b7-43a3-aada-52e3e0c35c47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34" nillable="true" ma:taxonomy="true" ma:internalName="lcf76f155ced4ddcb4097134ff3c332f" ma:taxonomyFieldName="MediaServiceImageTags" ma:displayName="Image Tags" ma:readOnly="false" ma:fieldId="{5cf76f15-5ced-4ddc-b409-7134ff3c332f}" ma:taxonomyMulti="true" ma:sspId="eb8cb680-6a83-4177-80f4-b15e2230c4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07aa70-762f-4b31-aded-bfa7aca65826" elementFormDefault="qualified">
    <xsd:import namespace="http://schemas.microsoft.com/office/2006/documentManagement/types"/>
    <xsd:import namespace="http://schemas.microsoft.com/office/infopath/2007/PartnerControls"/>
    <xsd:element name="TaxCatchAll" ma:index="35" nillable="true" ma:displayName="Taxonomy Catch All Column" ma:hidden="true" ma:list="{61294dec-a7db-4640-b18d-273187c9ed97}" ma:internalName="TaxCatchAll" ma:showField="CatchAllData" ma:web="7007aa70-762f-4b31-aded-bfa7aca658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Version xmlns="0a2451e9-b2b7-43a3-aada-52e3e0c35c47" xsi:nil="true"/>
    <Invited_Teachers xmlns="0a2451e9-b2b7-43a3-aada-52e3e0c35c47" xsi:nil="true"/>
    <FolderType xmlns="0a2451e9-b2b7-43a3-aada-52e3e0c35c47" xsi:nil="true"/>
    <Teachers xmlns="0a2451e9-b2b7-43a3-aada-52e3e0c35c47">
      <UserInfo>
        <DisplayName/>
        <AccountId xsi:nil="true"/>
        <AccountType/>
      </UserInfo>
    </Teachers>
    <Student_Groups xmlns="0a2451e9-b2b7-43a3-aada-52e3e0c35c47">
      <UserInfo>
        <DisplayName/>
        <AccountId xsi:nil="true"/>
        <AccountType/>
      </UserInfo>
    </Student_Groups>
    <Teams_Channel_Section_Location xmlns="0a2451e9-b2b7-43a3-aada-52e3e0c35c47" xsi:nil="true"/>
    <NotebookType xmlns="0a2451e9-b2b7-43a3-aada-52e3e0c35c47" xsi:nil="true"/>
    <Students xmlns="0a2451e9-b2b7-43a3-aada-52e3e0c35c47">
      <UserInfo>
        <DisplayName/>
        <AccountId xsi:nil="true"/>
        <AccountType/>
      </UserInfo>
    </Students>
    <Math_Settings xmlns="0a2451e9-b2b7-43a3-aada-52e3e0c35c47" xsi:nil="true"/>
    <DefaultSectionNames xmlns="0a2451e9-b2b7-43a3-aada-52e3e0c35c47" xsi:nil="true"/>
    <TeamsChannelId xmlns="0a2451e9-b2b7-43a3-aada-52e3e0c35c47" xsi:nil="true"/>
    <Invited_Students xmlns="0a2451e9-b2b7-43a3-aada-52e3e0c35c47" xsi:nil="true"/>
    <IsNotebookLocked xmlns="0a2451e9-b2b7-43a3-aada-52e3e0c35c47" xsi:nil="true"/>
    <Owner xmlns="0a2451e9-b2b7-43a3-aada-52e3e0c35c47">
      <UserInfo>
        <DisplayName/>
        <AccountId xsi:nil="true"/>
        <AccountType/>
      </UserInfo>
    </Owner>
    <Has_Teacher_Only_SectionGroup xmlns="0a2451e9-b2b7-43a3-aada-52e3e0c35c47" xsi:nil="true"/>
    <Is_Collaboration_Space_Locked xmlns="0a2451e9-b2b7-43a3-aada-52e3e0c35c47" xsi:nil="true"/>
    <Templates xmlns="0a2451e9-b2b7-43a3-aada-52e3e0c35c47" xsi:nil="true"/>
    <LMS_Mappings xmlns="0a2451e9-b2b7-43a3-aada-52e3e0c35c47" xsi:nil="true"/>
    <CultureName xmlns="0a2451e9-b2b7-43a3-aada-52e3e0c35c47" xsi:nil="true"/>
    <Distribution_Groups xmlns="0a2451e9-b2b7-43a3-aada-52e3e0c35c47" xsi:nil="true"/>
    <Self_Registration_Enabled xmlns="0a2451e9-b2b7-43a3-aada-52e3e0c35c47" xsi:nil="true"/>
    <lcf76f155ced4ddcb4097134ff3c332f xmlns="0a2451e9-b2b7-43a3-aada-52e3e0c35c47">
      <Terms xmlns="http://schemas.microsoft.com/office/infopath/2007/PartnerControls"/>
    </lcf76f155ced4ddcb4097134ff3c332f>
    <TaxCatchAll xmlns="7007aa70-762f-4b31-aded-bfa7aca65826" xsi:nil="true"/>
  </documentManagement>
</p:properties>
</file>

<file path=customXml/itemProps1.xml><?xml version="1.0" encoding="utf-8"?>
<ds:datastoreItem xmlns:ds="http://schemas.openxmlformats.org/officeDocument/2006/customXml" ds:itemID="{49A82B7A-6440-4DF5-8106-573BE476ABD6}"/>
</file>

<file path=customXml/itemProps2.xml><?xml version="1.0" encoding="utf-8"?>
<ds:datastoreItem xmlns:ds="http://schemas.openxmlformats.org/officeDocument/2006/customXml" ds:itemID="{C0E161B5-B9FB-4508-8D16-6C82DCBD1DA3}"/>
</file>

<file path=customXml/itemProps3.xml><?xml version="1.0" encoding="utf-8"?>
<ds:datastoreItem xmlns:ds="http://schemas.openxmlformats.org/officeDocument/2006/customXml" ds:itemID="{167C97C9-969D-48C0-AC76-B6340DEFDF5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</TotalTime>
  <Words>459</Words>
  <Application>Microsoft Office PowerPoint</Application>
  <PresentationFormat>On-screen Show (4:3)</PresentationFormat>
  <Paragraphs>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Arial MT</vt:lpstr>
      <vt:lpstr>Calibri</vt:lpstr>
      <vt:lpstr>Cambria Math</vt:lpstr>
      <vt:lpstr>Lucida Sans Unicode</vt:lpstr>
      <vt:lpstr>Tahoma</vt:lpstr>
      <vt:lpstr>Office Theme</vt:lpstr>
      <vt:lpstr>1_Office Theme</vt:lpstr>
      <vt:lpstr>PowerPoint Presentation</vt:lpstr>
      <vt:lpstr>Topics to be covered</vt:lpstr>
      <vt:lpstr>Nonlinear SVM</vt:lpstr>
      <vt:lpstr>Kernel Functions</vt:lpstr>
      <vt:lpstr>PowerPoint Presentation</vt:lpstr>
      <vt:lpstr>Kernel Functions Construction</vt:lpstr>
      <vt:lpstr>The Kernel Trick</vt:lpstr>
      <vt:lpstr>SVM Kernels</vt:lpstr>
      <vt:lpstr>Nonlinear SVM – Feature Spaces</vt:lpstr>
      <vt:lpstr>Steps to solve nonlinear SVM</vt:lpstr>
      <vt:lpstr>Non linear SVM – XOR Problem</vt:lpstr>
      <vt:lpstr>Choose the kernel for XOR problem</vt:lpstr>
      <vt:lpstr>Expressing the kernel as inner product of two phi functions</vt:lpstr>
      <vt:lpstr>Computing the Kernel matrix</vt:lpstr>
      <vt:lpstr>The Objective function in the dual probelm</vt:lpstr>
      <vt:lpstr>Solving for αs</vt:lpstr>
      <vt:lpstr>Computing w0</vt:lpstr>
      <vt:lpstr>Computing b</vt:lpstr>
      <vt:lpstr>Decision Boundary for XOR problem</vt:lpstr>
      <vt:lpstr>Non linear Decision Boundary</vt:lpstr>
      <vt:lpstr>SVM for OR logic FUnction</vt:lpstr>
      <vt:lpstr>Soft Margin SVM for the OR Logical Function </vt:lpstr>
      <vt:lpstr>Hinge-Loss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Michael Alphonse</cp:lastModifiedBy>
  <cp:revision>8</cp:revision>
  <dcterms:created xsi:type="dcterms:W3CDTF">2025-08-14T06:51:40Z</dcterms:created>
  <dcterms:modified xsi:type="dcterms:W3CDTF">2025-08-28T17:43:56Z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2025-08-14T00:00:00Z</vt:filetime>
  </property>
  <property fmtid="{D5CDD505-2E9C-101B-9397-08002B2CF9AE}" pid="5" name="Producer">
    <vt:lpwstr>Microsoft® PowerPoint® for Microsoft 365</vt:lpwstr>
  </property>
  <property fmtid="{D5CDD505-2E9C-101B-9397-08002B2CF9AE}" pid="6" name="ContentTypeId">
    <vt:lpwstr>0x0101000A75E3588147654284604D4E812B6D70</vt:lpwstr>
  </property>
</Properties>
</file>